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4"/>
  </p:sldMasterIdLst>
  <p:notesMasterIdLst>
    <p:notesMasterId r:id="rId18"/>
  </p:notesMasterIdLst>
  <p:sldIdLst>
    <p:sldId id="262" r:id="rId5"/>
    <p:sldId id="263" r:id="rId6"/>
    <p:sldId id="264" r:id="rId7"/>
    <p:sldId id="269" r:id="rId8"/>
    <p:sldId id="258" r:id="rId9"/>
    <p:sldId id="266" r:id="rId10"/>
    <p:sldId id="2147470674" r:id="rId11"/>
    <p:sldId id="259" r:id="rId12"/>
    <p:sldId id="2147470675" r:id="rId13"/>
    <p:sldId id="2147470672" r:id="rId14"/>
    <p:sldId id="2147470673" r:id="rId15"/>
    <p:sldId id="265" r:id="rId16"/>
    <p:sldId id="261" r:id="rId17"/>
  </p:sldIdLst>
  <p:sldSz cx="12192000" cy="68580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CAC324-4CB9-2D8F-00FA-01B390949AE3}" v="2" dt="2024-02-09T08:10:43.824"/>
    <p1510:client id="{C741912E-AA5E-DBED-6D6F-68E61CD42EAA}" v="324" dt="2024-02-09T08:24:25.849"/>
    <p1510:client id="{D9796469-0C8F-EAD6-4479-2623E52103F1}" v="122" dt="2024-02-09T10:03:50.239"/>
    <p1510:client id="{FDCEC3DD-E683-4875-A994-6BE2E2C67CC3}" v="7" dt="2024-02-07T14:43:17.72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7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e URSULE" userId="4142d4c9-0acd-4036-b3af-9e1bfcea5797" providerId="ADAL" clId="{B0C58BAF-5992-4075-85AB-3746328BBB81}"/>
    <pc:docChg chg="custSel modSld">
      <pc:chgData name="Emilie URSULE" userId="4142d4c9-0acd-4036-b3af-9e1bfcea5797" providerId="ADAL" clId="{B0C58BAF-5992-4075-85AB-3746328BBB81}" dt="2024-02-08T10:17:56.626" v="441" actId="27636"/>
      <pc:docMkLst>
        <pc:docMk/>
      </pc:docMkLst>
      <pc:sldChg chg="modSp mod">
        <pc:chgData name="Emilie URSULE" userId="4142d4c9-0acd-4036-b3af-9e1bfcea5797" providerId="ADAL" clId="{B0C58BAF-5992-4075-85AB-3746328BBB81}" dt="2024-02-08T10:13:05.131" v="32" actId="313"/>
        <pc:sldMkLst>
          <pc:docMk/>
          <pc:sldMk cId="3771743259" sldId="269"/>
        </pc:sldMkLst>
        <pc:spChg chg="mod">
          <ac:chgData name="Emilie URSULE" userId="4142d4c9-0acd-4036-b3af-9e1bfcea5797" providerId="ADAL" clId="{B0C58BAF-5992-4075-85AB-3746328BBB81}" dt="2024-02-08T10:13:05.131" v="32" actId="313"/>
          <ac:spMkLst>
            <pc:docMk/>
            <pc:sldMk cId="3771743259" sldId="269"/>
            <ac:spMk id="3" creationId="{AB479999-572D-2920-3D98-1E94A6DC7FD3}"/>
          </ac:spMkLst>
        </pc:spChg>
      </pc:sldChg>
      <pc:sldChg chg="modSp mod">
        <pc:chgData name="Emilie URSULE" userId="4142d4c9-0acd-4036-b3af-9e1bfcea5797" providerId="ADAL" clId="{B0C58BAF-5992-4075-85AB-3746328BBB81}" dt="2024-02-08T10:17:56.626" v="441" actId="27636"/>
        <pc:sldMkLst>
          <pc:docMk/>
          <pc:sldMk cId="3184035715" sldId="2147470674"/>
        </pc:sldMkLst>
        <pc:spChg chg="mod">
          <ac:chgData name="Emilie URSULE" userId="4142d4c9-0acd-4036-b3af-9e1bfcea5797" providerId="ADAL" clId="{B0C58BAF-5992-4075-85AB-3746328BBB81}" dt="2024-02-08T10:17:56.626" v="441" actId="27636"/>
          <ac:spMkLst>
            <pc:docMk/>
            <pc:sldMk cId="3184035715" sldId="2147470674"/>
            <ac:spMk id="12" creationId="{F3C78602-7BC1-A2A2-5AF2-6A7DCFEC9AFC}"/>
          </ac:spMkLst>
        </pc:spChg>
      </pc:sldChg>
    </pc:docChg>
  </pc:docChgLst>
  <pc:docChgLst>
    <pc:chgData name="Léa COLAS" userId="S::l.colas@normandie-tourisme.fr::f4486764-a1f4-4c77-8626-7fce7318ac34" providerId="AD" clId="Web-{C741912E-AA5E-DBED-6D6F-68E61CD42EAA}"/>
    <pc:docChg chg="modSld">
      <pc:chgData name="Léa COLAS" userId="S::l.colas@normandie-tourisme.fr::f4486764-a1f4-4c77-8626-7fce7318ac34" providerId="AD" clId="Web-{C741912E-AA5E-DBED-6D6F-68E61CD42EAA}" dt="2024-02-09T08:24:23.458" v="179" actId="20577"/>
      <pc:docMkLst>
        <pc:docMk/>
      </pc:docMkLst>
      <pc:sldChg chg="modSp">
        <pc:chgData name="Léa COLAS" userId="S::l.colas@normandie-tourisme.fr::f4486764-a1f4-4c77-8626-7fce7318ac34" providerId="AD" clId="Web-{C741912E-AA5E-DBED-6D6F-68E61CD42EAA}" dt="2024-02-09T08:24:23.458" v="179" actId="20577"/>
        <pc:sldMkLst>
          <pc:docMk/>
          <pc:sldMk cId="4031891221" sldId="264"/>
        </pc:sldMkLst>
        <pc:spChg chg="mod">
          <ac:chgData name="Léa COLAS" userId="S::l.colas@normandie-tourisme.fr::f4486764-a1f4-4c77-8626-7fce7318ac34" providerId="AD" clId="Web-{C741912E-AA5E-DBED-6D6F-68E61CD42EAA}" dt="2024-02-09T08:24:23.458" v="179" actId="20577"/>
          <ac:spMkLst>
            <pc:docMk/>
            <pc:sldMk cId="4031891221" sldId="264"/>
            <ac:spMk id="5" creationId="{00000000-0000-0000-0000-000000000000}"/>
          </ac:spMkLst>
        </pc:spChg>
      </pc:sldChg>
      <pc:sldChg chg="addSp modSp">
        <pc:chgData name="Léa COLAS" userId="S::l.colas@normandie-tourisme.fr::f4486764-a1f4-4c77-8626-7fce7318ac34" providerId="AD" clId="Web-{C741912E-AA5E-DBED-6D6F-68E61CD42EAA}" dt="2024-02-09T08:23:47.019" v="159" actId="20577"/>
        <pc:sldMkLst>
          <pc:docMk/>
          <pc:sldMk cId="4087262958" sldId="265"/>
        </pc:sldMkLst>
        <pc:spChg chg="mod">
          <ac:chgData name="Léa COLAS" userId="S::l.colas@normandie-tourisme.fr::f4486764-a1f4-4c77-8626-7fce7318ac34" providerId="AD" clId="Web-{C741912E-AA5E-DBED-6D6F-68E61CD42EAA}" dt="2024-02-09T08:16:36.131" v="148" actId="1076"/>
          <ac:spMkLst>
            <pc:docMk/>
            <pc:sldMk cId="4087262958" sldId="265"/>
            <ac:spMk id="2" creationId="{FEBF5AC6-67D2-FC28-BD5E-E0AC719F3B74}"/>
          </ac:spMkLst>
        </pc:spChg>
        <pc:spChg chg="add mod">
          <ac:chgData name="Léa COLAS" userId="S::l.colas@normandie-tourisme.fr::f4486764-a1f4-4c77-8626-7fce7318ac34" providerId="AD" clId="Web-{C741912E-AA5E-DBED-6D6F-68E61CD42EAA}" dt="2024-02-09T08:23:47.019" v="159" actId="20577"/>
          <ac:spMkLst>
            <pc:docMk/>
            <pc:sldMk cId="4087262958" sldId="265"/>
            <ac:spMk id="3" creationId="{163B69DF-7ADA-9FCF-55EC-31A6C399E9FA}"/>
          </ac:spMkLst>
        </pc:spChg>
        <pc:spChg chg="mod">
          <ac:chgData name="Léa COLAS" userId="S::l.colas@normandie-tourisme.fr::f4486764-a1f4-4c77-8626-7fce7318ac34" providerId="AD" clId="Web-{C741912E-AA5E-DBED-6D6F-68E61CD42EAA}" dt="2024-02-09T08:16:38.678" v="149" actId="1076"/>
          <ac:spMkLst>
            <pc:docMk/>
            <pc:sldMk cId="4087262958" sldId="265"/>
            <ac:spMk id="6" creationId="{732B0A00-E73C-3291-2436-484EC55633F6}"/>
          </ac:spMkLst>
        </pc:spChg>
        <pc:picChg chg="mod">
          <ac:chgData name="Léa COLAS" userId="S::l.colas@normandie-tourisme.fr::f4486764-a1f4-4c77-8626-7fce7318ac34" providerId="AD" clId="Web-{C741912E-AA5E-DBED-6D6F-68E61CD42EAA}" dt="2024-02-09T08:16:43.303" v="151" actId="1076"/>
          <ac:picMkLst>
            <pc:docMk/>
            <pc:sldMk cId="4087262958" sldId="265"/>
            <ac:picMk id="5" creationId="{52B72432-4A4A-70D4-291F-75C693A0936F}"/>
          </ac:picMkLst>
        </pc:picChg>
      </pc:sldChg>
    </pc:docChg>
  </pc:docChgLst>
  <pc:docChgLst>
    <pc:chgData name="Léa COLAS" userId="f4486764-a1f4-4c77-8626-7fce7318ac34" providerId="ADAL" clId="{FDCEC3DD-E683-4875-A994-6BE2E2C67CC3}"/>
    <pc:docChg chg="custSel modSld">
      <pc:chgData name="Léa COLAS" userId="f4486764-a1f4-4c77-8626-7fce7318ac34" providerId="ADAL" clId="{FDCEC3DD-E683-4875-A994-6BE2E2C67CC3}" dt="2024-02-07T14:43:17.722" v="249" actId="27918"/>
      <pc:docMkLst>
        <pc:docMk/>
      </pc:docMkLst>
      <pc:sldChg chg="modSp mod">
        <pc:chgData name="Léa COLAS" userId="f4486764-a1f4-4c77-8626-7fce7318ac34" providerId="ADAL" clId="{FDCEC3DD-E683-4875-A994-6BE2E2C67CC3}" dt="2024-02-07T14:43:17.722" v="249" actId="27918"/>
        <pc:sldMkLst>
          <pc:docMk/>
          <pc:sldMk cId="2331705041" sldId="258"/>
        </pc:sldMkLst>
        <pc:spChg chg="mod">
          <ac:chgData name="Léa COLAS" userId="f4486764-a1f4-4c77-8626-7fce7318ac34" providerId="ADAL" clId="{FDCEC3DD-E683-4875-A994-6BE2E2C67CC3}" dt="2024-02-07T14:42:04.959" v="245" actId="20577"/>
          <ac:spMkLst>
            <pc:docMk/>
            <pc:sldMk cId="2331705041" sldId="258"/>
            <ac:spMk id="11" creationId="{ACAF8897-D7E2-AF04-98AC-74EC583F1471}"/>
          </ac:spMkLst>
        </pc:spChg>
        <pc:spChg chg="mod">
          <ac:chgData name="Léa COLAS" userId="f4486764-a1f4-4c77-8626-7fce7318ac34" providerId="ADAL" clId="{FDCEC3DD-E683-4875-A994-6BE2E2C67CC3}" dt="2024-02-07T08:19:54.338" v="243" actId="5793"/>
          <ac:spMkLst>
            <pc:docMk/>
            <pc:sldMk cId="2331705041" sldId="258"/>
            <ac:spMk id="14" creationId="{57BE5F8C-2F0A-03AE-BA04-01ACC4E4B9DB}"/>
          </ac:spMkLst>
        </pc:spChg>
        <pc:graphicFrameChg chg="mod">
          <ac:chgData name="Léa COLAS" userId="f4486764-a1f4-4c77-8626-7fce7318ac34" providerId="ADAL" clId="{FDCEC3DD-E683-4875-A994-6BE2E2C67CC3}" dt="2024-02-07T08:18:38.375" v="8"/>
          <ac:graphicFrameMkLst>
            <pc:docMk/>
            <pc:sldMk cId="2331705041" sldId="258"/>
            <ac:graphicFrameMk id="10" creationId="{8009B8F6-6C90-83F8-6A31-7D58F5BBA8F2}"/>
          </ac:graphicFrameMkLst>
        </pc:graphicFrameChg>
      </pc:sldChg>
    </pc:docChg>
  </pc:docChgLst>
  <pc:docChgLst>
    <pc:chgData name="Léa COLAS" userId="S::l.colas@normandie-tourisme.fr::f4486764-a1f4-4c77-8626-7fce7318ac34" providerId="AD" clId="Web-{67CAC324-4CB9-2D8F-00FA-01B390949AE3}"/>
    <pc:docChg chg="modSld">
      <pc:chgData name="Léa COLAS" userId="S::l.colas@normandie-tourisme.fr::f4486764-a1f4-4c77-8626-7fce7318ac34" providerId="AD" clId="Web-{67CAC324-4CB9-2D8F-00FA-01B390949AE3}" dt="2024-02-09T08:10:43.824" v="1" actId="1076"/>
      <pc:docMkLst>
        <pc:docMk/>
      </pc:docMkLst>
      <pc:sldChg chg="delSp modSp">
        <pc:chgData name="Léa COLAS" userId="S::l.colas@normandie-tourisme.fr::f4486764-a1f4-4c77-8626-7fce7318ac34" providerId="AD" clId="Web-{67CAC324-4CB9-2D8F-00FA-01B390949AE3}" dt="2024-02-09T08:10:43.824" v="1" actId="1076"/>
        <pc:sldMkLst>
          <pc:docMk/>
          <pc:sldMk cId="2907559853" sldId="2147470673"/>
        </pc:sldMkLst>
        <pc:spChg chg="mod">
          <ac:chgData name="Léa COLAS" userId="S::l.colas@normandie-tourisme.fr::f4486764-a1f4-4c77-8626-7fce7318ac34" providerId="AD" clId="Web-{67CAC324-4CB9-2D8F-00FA-01B390949AE3}" dt="2024-02-09T08:10:43.824" v="1" actId="1076"/>
          <ac:spMkLst>
            <pc:docMk/>
            <pc:sldMk cId="2907559853" sldId="2147470673"/>
            <ac:spMk id="2" creationId="{A7E61CBF-8C01-33A0-BE9E-4F2E73F2BAA2}"/>
          </ac:spMkLst>
        </pc:spChg>
        <pc:spChg chg="del">
          <ac:chgData name="Léa COLAS" userId="S::l.colas@normandie-tourisme.fr::f4486764-a1f4-4c77-8626-7fce7318ac34" providerId="AD" clId="Web-{67CAC324-4CB9-2D8F-00FA-01B390949AE3}" dt="2024-02-09T08:10:40.777" v="0"/>
          <ac:spMkLst>
            <pc:docMk/>
            <pc:sldMk cId="2907559853" sldId="2147470673"/>
            <ac:spMk id="3" creationId="{6CBA9EE7-B250-925D-890B-563CC25D870A}"/>
          </ac:spMkLst>
        </pc:spChg>
      </pc:sldChg>
    </pc:docChg>
  </pc:docChgLst>
  <pc:docChgLst>
    <pc:chgData name="Léa COLAS" userId="S::l.colas@normandie-tourisme.fr::f4486764-a1f4-4c77-8626-7fce7318ac34" providerId="AD" clId="Web-{D9796469-0C8F-EAD6-4479-2623E52103F1}"/>
    <pc:docChg chg="modSld">
      <pc:chgData name="Léa COLAS" userId="S::l.colas@normandie-tourisme.fr::f4486764-a1f4-4c77-8626-7fce7318ac34" providerId="AD" clId="Web-{D9796469-0C8F-EAD6-4479-2623E52103F1}" dt="2024-02-09T10:03:50.239" v="65" actId="20577"/>
      <pc:docMkLst>
        <pc:docMk/>
      </pc:docMkLst>
      <pc:sldChg chg="modSp">
        <pc:chgData name="Léa COLAS" userId="S::l.colas@normandie-tourisme.fr::f4486764-a1f4-4c77-8626-7fce7318ac34" providerId="AD" clId="Web-{D9796469-0C8F-EAD6-4479-2623E52103F1}" dt="2024-02-09T10:01:33.827" v="60" actId="20577"/>
        <pc:sldMkLst>
          <pc:docMk/>
          <pc:sldMk cId="4087262958" sldId="265"/>
        </pc:sldMkLst>
        <pc:spChg chg="mod">
          <ac:chgData name="Léa COLAS" userId="S::l.colas@normandie-tourisme.fr::f4486764-a1f4-4c77-8626-7fce7318ac34" providerId="AD" clId="Web-{D9796469-0C8F-EAD6-4479-2623E52103F1}" dt="2024-02-09T10:01:27.968" v="58" actId="1076"/>
          <ac:spMkLst>
            <pc:docMk/>
            <pc:sldMk cId="4087262958" sldId="265"/>
            <ac:spMk id="2" creationId="{FEBF5AC6-67D2-FC28-BD5E-E0AC719F3B74}"/>
          </ac:spMkLst>
        </pc:spChg>
        <pc:spChg chg="mod">
          <ac:chgData name="Léa COLAS" userId="S::l.colas@normandie-tourisme.fr::f4486764-a1f4-4c77-8626-7fce7318ac34" providerId="AD" clId="Web-{D9796469-0C8F-EAD6-4479-2623E52103F1}" dt="2024-02-09T10:01:33.827" v="60" actId="20577"/>
          <ac:spMkLst>
            <pc:docMk/>
            <pc:sldMk cId="4087262958" sldId="265"/>
            <ac:spMk id="3" creationId="{163B69DF-7ADA-9FCF-55EC-31A6C399E9FA}"/>
          </ac:spMkLst>
        </pc:spChg>
        <pc:spChg chg="mod">
          <ac:chgData name="Léa COLAS" userId="S::l.colas@normandie-tourisme.fr::f4486764-a1f4-4c77-8626-7fce7318ac34" providerId="AD" clId="Web-{D9796469-0C8F-EAD6-4479-2623E52103F1}" dt="2024-02-09T10:01:24.483" v="57" actId="1076"/>
          <ac:spMkLst>
            <pc:docMk/>
            <pc:sldMk cId="4087262958" sldId="265"/>
            <ac:spMk id="6" creationId="{732B0A00-E73C-3291-2436-484EC55633F6}"/>
          </ac:spMkLst>
        </pc:spChg>
      </pc:sldChg>
      <pc:sldChg chg="modSp">
        <pc:chgData name="Léa COLAS" userId="S::l.colas@normandie-tourisme.fr::f4486764-a1f4-4c77-8626-7fce7318ac34" providerId="AD" clId="Web-{D9796469-0C8F-EAD6-4479-2623E52103F1}" dt="2024-02-09T10:03:50.239" v="65" actId="20577"/>
        <pc:sldMkLst>
          <pc:docMk/>
          <pc:sldMk cId="3771743259" sldId="269"/>
        </pc:sldMkLst>
        <pc:spChg chg="mod">
          <ac:chgData name="Léa COLAS" userId="S::l.colas@normandie-tourisme.fr::f4486764-a1f4-4c77-8626-7fce7318ac34" providerId="AD" clId="Web-{D9796469-0C8F-EAD6-4479-2623E52103F1}" dt="2024-02-09T10:03:50.239" v="65" actId="20577"/>
          <ac:spMkLst>
            <pc:docMk/>
            <pc:sldMk cId="3771743259" sldId="269"/>
            <ac:spMk id="3" creationId="{AB479999-572D-2920-3D98-1E94A6DC7FD3}"/>
          </ac:spMkLst>
        </pc:spChg>
      </pc:sldChg>
    </pc:docChg>
  </pc:docChgLst>
  <pc:docChgLst>
    <pc:chgData name="Léa COLAS" userId="S::l.colas@normandie-tourisme.fr::f4486764-a1f4-4c77-8626-7fce7318ac34" providerId="AD" clId="Web-{0E878291-F6DA-A1B8-2E8E-FD121FD16232}"/>
    <pc:docChg chg="modSld">
      <pc:chgData name="Léa COLAS" userId="S::l.colas@normandie-tourisme.fr::f4486764-a1f4-4c77-8626-7fce7318ac34" providerId="AD" clId="Web-{0E878291-F6DA-A1B8-2E8E-FD121FD16232}" dt="2024-02-07T10:10:18.403" v="4" actId="20577"/>
      <pc:docMkLst>
        <pc:docMk/>
      </pc:docMkLst>
      <pc:sldChg chg="modSp">
        <pc:chgData name="Léa COLAS" userId="S::l.colas@normandie-tourisme.fr::f4486764-a1f4-4c77-8626-7fce7318ac34" providerId="AD" clId="Web-{0E878291-F6DA-A1B8-2E8E-FD121FD16232}" dt="2024-02-07T10:10:18.403" v="4" actId="20577"/>
        <pc:sldMkLst>
          <pc:docMk/>
          <pc:sldMk cId="2331705041" sldId="258"/>
        </pc:sldMkLst>
        <pc:spChg chg="mod">
          <ac:chgData name="Léa COLAS" userId="S::l.colas@normandie-tourisme.fr::f4486764-a1f4-4c77-8626-7fce7318ac34" providerId="AD" clId="Web-{0E878291-F6DA-A1B8-2E8E-FD121FD16232}" dt="2024-02-07T10:10:18.403" v="4" actId="20577"/>
          <ac:spMkLst>
            <pc:docMk/>
            <pc:sldMk cId="2331705041" sldId="258"/>
            <ac:spMk id="11" creationId="{ACAF8897-D7E2-AF04-98AC-74EC583F147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tx>
            <c:strRef>
              <c:f>Feuil1!$B$1</c:f>
              <c:strCache>
                <c:ptCount val="1"/>
                <c:pt idx="0">
                  <c:v>Type de structure  </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2BE9-465F-8BED-7D2A7EAE5899}"/>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E4FB-43D4-96C0-E205E1500A42}"/>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E4FB-43D4-96C0-E205E1500A42}"/>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E4FB-43D4-96C0-E205E1500A42}"/>
              </c:ext>
            </c:extLst>
          </c:dPt>
          <c:dPt>
            <c:idx val="4"/>
            <c:bubble3D val="0"/>
            <c:spPr>
              <a:solidFill>
                <a:schemeClr val="bg2"/>
              </a:soli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9-E4FB-43D4-96C0-E205E1500A4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Feuil1!$A$2:$A$6</c:f>
              <c:strCache>
                <c:ptCount val="5"/>
                <c:pt idx="0">
                  <c:v>Site de visite</c:v>
                </c:pt>
                <c:pt idx="1">
                  <c:v>Musée</c:v>
                </c:pt>
                <c:pt idx="2">
                  <c:v>Loueur de vélos</c:v>
                </c:pt>
                <c:pt idx="3">
                  <c:v>Prestataires d'activités/de loisirs </c:v>
                </c:pt>
                <c:pt idx="4">
                  <c:v>Office de tourisme</c:v>
                </c:pt>
              </c:strCache>
            </c:strRef>
          </c:cat>
          <c:val>
            <c:numRef>
              <c:f>Feuil1!$B$2:$B$6</c:f>
              <c:numCache>
                <c:formatCode>General</c:formatCode>
                <c:ptCount val="5"/>
                <c:pt idx="0">
                  <c:v>34.4</c:v>
                </c:pt>
                <c:pt idx="1">
                  <c:v>21.2</c:v>
                </c:pt>
                <c:pt idx="2">
                  <c:v>4.9000000000000004</c:v>
                </c:pt>
                <c:pt idx="3">
                  <c:v>22.2</c:v>
                </c:pt>
                <c:pt idx="4">
                  <c:v>17.399999999999999</c:v>
                </c:pt>
              </c:numCache>
            </c:numRef>
          </c:val>
          <c:extLst>
            <c:ext xmlns:c16="http://schemas.microsoft.com/office/drawing/2014/chart" uri="{C3380CC4-5D6E-409C-BE32-E72D297353CC}">
              <c16:uniqueId val="{00000000-2BE9-465F-8BED-7D2A7EAE589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fr-FR"/>
          </a:p>
        </p:txBody>
      </p:sp>
      <p:sp>
        <p:nvSpPr>
          <p:cNvPr id="3" name="Espace réservé de la date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1122705E-F534-4E02-99BD-2BFD28F30B67}" type="datetimeFigureOut">
              <a:rPr lang="fr-FR" smtClean="0"/>
              <a:t>09/02/2024</a:t>
            </a:fld>
            <a:endParaRPr lang="fr-FR"/>
          </a:p>
        </p:txBody>
      </p:sp>
      <p:sp>
        <p:nvSpPr>
          <p:cNvPr id="4" name="Espace réservé de l'image des diapositives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fr-FR"/>
          </a:p>
        </p:txBody>
      </p:sp>
      <p:sp>
        <p:nvSpPr>
          <p:cNvPr id="5" name="Espace réservé des notes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C508AD67-F00B-46CF-98BA-7C69873B0659}" type="slidenum">
              <a:rPr lang="fr-FR" smtClean="0"/>
              <a:t>‹#›</a:t>
            </a:fld>
            <a:endParaRPr lang="fr-FR"/>
          </a:p>
        </p:txBody>
      </p:sp>
    </p:spTree>
    <p:extLst>
      <p:ext uri="{BB962C8B-B14F-4D97-AF65-F5344CB8AC3E}">
        <p14:creationId xmlns:p14="http://schemas.microsoft.com/office/powerpoint/2010/main" val="159923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normAutofit/>
          </a:bodyPr>
          <a:lstStyle>
            <a:lvl1pPr>
              <a:defRPr sz="4400" b="1">
                <a:solidFill>
                  <a:srgbClr val="009BA9"/>
                </a:solidFill>
                <a:latin typeface="Calibri" panose="020F0502020204030204" pitchFamily="34" charset="0"/>
                <a:cs typeface="Calibri" panose="020F0502020204030204" pitchFamily="34" charset="0"/>
              </a:defRPr>
            </a:lvl1p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normAutofit/>
          </a:bodyPr>
          <a:lstStyle>
            <a:lvl1pPr marL="0" indent="0" algn="ctr">
              <a:buNone/>
              <a:defRPr sz="3600">
                <a:solidFill>
                  <a:schemeClr val="accent2"/>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1B3A9A4-AEE3-443D-AB12-27F0DBF0C9CA}" type="datetimeFigureOut">
              <a:rPr lang="fr-FR" smtClean="0"/>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EA912D-F049-4CE3-8477-6AF0F9F9DCD2}" type="slidenum">
              <a:rPr lang="fr-FR" smtClean="0"/>
              <a:t>‹#›</a:t>
            </a:fld>
            <a:endParaRPr lang="fr-FR"/>
          </a:p>
        </p:txBody>
      </p:sp>
      <p:pic>
        <p:nvPicPr>
          <p:cNvPr id="7" name="Image 6" descr="Une image contenant texte, Police, Graphique, logo&#10;&#10;Description générée automatiquement">
            <a:extLst>
              <a:ext uri="{FF2B5EF4-FFF2-40B4-BE49-F238E27FC236}">
                <a16:creationId xmlns:a16="http://schemas.microsoft.com/office/drawing/2014/main" id="{9E648C33-E32B-D52B-68D0-0243A01450BF}"/>
              </a:ext>
            </a:extLst>
          </p:cNvPr>
          <p:cNvPicPr>
            <a:picLocks noChangeAspect="1"/>
          </p:cNvPicPr>
          <p:nvPr userDrawn="1"/>
        </p:nvPicPr>
        <p:blipFill>
          <a:blip r:embed="rId2"/>
          <a:stretch>
            <a:fillRect/>
          </a:stretch>
        </p:blipFill>
        <p:spPr>
          <a:xfrm>
            <a:off x="428625" y="499110"/>
            <a:ext cx="5843866" cy="1655762"/>
          </a:xfrm>
          <a:prstGeom prst="rect">
            <a:avLst/>
          </a:prstGeom>
        </p:spPr>
      </p:pic>
      <p:pic>
        <p:nvPicPr>
          <p:cNvPr id="10" name="Image 9" descr="Une image contenant texte, Police, logo, Graphique&#10;&#10;Description générée automatiquement">
            <a:extLst>
              <a:ext uri="{FF2B5EF4-FFF2-40B4-BE49-F238E27FC236}">
                <a16:creationId xmlns:a16="http://schemas.microsoft.com/office/drawing/2014/main" id="{6B28C243-425A-3461-7DD3-F3549B11D31D}"/>
              </a:ext>
            </a:extLst>
          </p:cNvPr>
          <p:cNvPicPr>
            <a:picLocks noChangeAspect="1"/>
          </p:cNvPicPr>
          <p:nvPr userDrawn="1"/>
        </p:nvPicPr>
        <p:blipFill>
          <a:blip r:embed="rId3"/>
          <a:stretch>
            <a:fillRect/>
          </a:stretch>
        </p:blipFill>
        <p:spPr>
          <a:xfrm>
            <a:off x="10114643" y="6130000"/>
            <a:ext cx="2077357" cy="721608"/>
          </a:xfrm>
          <a:prstGeom prst="rect">
            <a:avLst/>
          </a:prstGeom>
        </p:spPr>
      </p:pic>
      <p:sp>
        <p:nvSpPr>
          <p:cNvPr id="11" name="ZoneTexte 10">
            <a:extLst>
              <a:ext uri="{FF2B5EF4-FFF2-40B4-BE49-F238E27FC236}">
                <a16:creationId xmlns:a16="http://schemas.microsoft.com/office/drawing/2014/main" id="{8860E1ED-7DB9-89AD-7B0D-3193B7250861}"/>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3699545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1B3A9A4-AEE3-443D-AB12-27F0DBF0C9CA}" type="datetimeFigureOut">
              <a:rPr lang="fr-FR" smtClean="0"/>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EA912D-F049-4CE3-8477-6AF0F9F9DCD2}" type="slidenum">
              <a:rPr lang="fr-FR" smtClean="0"/>
              <a:t>‹#›</a:t>
            </a:fld>
            <a:endParaRPr lang="fr-FR"/>
          </a:p>
        </p:txBody>
      </p:sp>
      <p:pic>
        <p:nvPicPr>
          <p:cNvPr id="10" name="Image 9">
            <a:extLst>
              <a:ext uri="{FF2B5EF4-FFF2-40B4-BE49-F238E27FC236}">
                <a16:creationId xmlns:a16="http://schemas.microsoft.com/office/drawing/2014/main" id="{CFEC6560-E5A1-491A-84A8-F482A03D8F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362" y="6115560"/>
            <a:ext cx="2688297" cy="723155"/>
          </a:xfrm>
          <a:prstGeom prst="rect">
            <a:avLst/>
          </a:prstGeom>
        </p:spPr>
      </p:pic>
      <p:grpSp>
        <p:nvGrpSpPr>
          <p:cNvPr id="13" name="Groupe 12">
            <a:extLst>
              <a:ext uri="{FF2B5EF4-FFF2-40B4-BE49-F238E27FC236}">
                <a16:creationId xmlns:a16="http://schemas.microsoft.com/office/drawing/2014/main" id="{933BC840-CBE6-4780-8E83-A86DA2300213}"/>
              </a:ext>
            </a:extLst>
          </p:cNvPr>
          <p:cNvGrpSpPr/>
          <p:nvPr userDrawn="1"/>
        </p:nvGrpSpPr>
        <p:grpSpPr>
          <a:xfrm>
            <a:off x="9324913" y="6304234"/>
            <a:ext cx="2761358" cy="365125"/>
            <a:chOff x="9324913" y="6304234"/>
            <a:chExt cx="2761358" cy="365125"/>
          </a:xfrm>
        </p:grpSpPr>
        <p:pic>
          <p:nvPicPr>
            <p:cNvPr id="14" name="Image 13" descr="Une image contenant clipart&#10;&#10;Description générée avec un niveau de confiance élevé">
              <a:extLst>
                <a:ext uri="{FF2B5EF4-FFF2-40B4-BE49-F238E27FC236}">
                  <a16:creationId xmlns:a16="http://schemas.microsoft.com/office/drawing/2014/main" id="{53D1ABEE-836C-4310-8916-C4C0981A97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60496" y="6304234"/>
              <a:ext cx="1525775" cy="365125"/>
            </a:xfrm>
            <a:prstGeom prst="rect">
              <a:avLst/>
            </a:prstGeom>
          </p:spPr>
        </p:pic>
        <p:sp>
          <p:nvSpPr>
            <p:cNvPr id="15" name="ZoneTexte 14">
              <a:extLst>
                <a:ext uri="{FF2B5EF4-FFF2-40B4-BE49-F238E27FC236}">
                  <a16:creationId xmlns:a16="http://schemas.microsoft.com/office/drawing/2014/main" id="{15291A88-41AC-4148-9C40-8C387DEE4356}"/>
                </a:ext>
              </a:extLst>
            </p:cNvPr>
            <p:cNvSpPr txBox="1"/>
            <p:nvPr userDrawn="1"/>
          </p:nvSpPr>
          <p:spPr>
            <a:xfrm>
              <a:off x="9324913" y="6371380"/>
              <a:ext cx="1307591" cy="246221"/>
            </a:xfrm>
            <a:prstGeom prst="rect">
              <a:avLst/>
            </a:prstGeom>
            <a:noFill/>
          </p:spPr>
          <p:txBody>
            <a:bodyPr wrap="square" rtlCol="0">
              <a:spAutoFit/>
            </a:bodyPr>
            <a:lstStyle/>
            <a:p>
              <a:r>
                <a:rPr lang="fr-FR" sz="1000">
                  <a:latin typeface="Calibri" panose="020F0502020204030204" pitchFamily="34" charset="0"/>
                  <a:ea typeface="Cooper Hewitt" pitchFamily="2" charset="0"/>
                  <a:cs typeface="Calibri" panose="020F0502020204030204" pitchFamily="34" charset="0"/>
                </a:rPr>
                <a:t>AVEC LE SOUTIEN DE</a:t>
              </a:r>
            </a:p>
          </p:txBody>
        </p:sp>
      </p:grpSp>
    </p:spTree>
    <p:extLst>
      <p:ext uri="{BB962C8B-B14F-4D97-AF65-F5344CB8AC3E}">
        <p14:creationId xmlns:p14="http://schemas.microsoft.com/office/powerpoint/2010/main" val="86130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lvl1pPr>
              <a:defRPr>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1B3A9A4-AEE3-443D-AB12-27F0DBF0C9CA}" type="datetimeFigureOut">
              <a:rPr lang="fr-FR" smtClean="0"/>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EA912D-F049-4CE3-8477-6AF0F9F9DCD2}" type="slidenum">
              <a:rPr lang="fr-FR" smtClean="0"/>
              <a:t>‹#›</a:t>
            </a:fld>
            <a:endParaRPr lang="fr-FR"/>
          </a:p>
        </p:txBody>
      </p:sp>
      <p:pic>
        <p:nvPicPr>
          <p:cNvPr id="10" name="Image 9">
            <a:extLst>
              <a:ext uri="{FF2B5EF4-FFF2-40B4-BE49-F238E27FC236}">
                <a16:creationId xmlns:a16="http://schemas.microsoft.com/office/drawing/2014/main" id="{1E259D9D-7F8B-443C-A494-E68E46F70F8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362" y="6115560"/>
            <a:ext cx="2688297" cy="723155"/>
          </a:xfrm>
          <a:prstGeom prst="rect">
            <a:avLst/>
          </a:prstGeom>
        </p:spPr>
      </p:pic>
      <p:grpSp>
        <p:nvGrpSpPr>
          <p:cNvPr id="13" name="Groupe 12">
            <a:extLst>
              <a:ext uri="{FF2B5EF4-FFF2-40B4-BE49-F238E27FC236}">
                <a16:creationId xmlns:a16="http://schemas.microsoft.com/office/drawing/2014/main" id="{E11E40B3-11B7-4181-A859-10B9BD57244F}"/>
              </a:ext>
            </a:extLst>
          </p:cNvPr>
          <p:cNvGrpSpPr/>
          <p:nvPr userDrawn="1"/>
        </p:nvGrpSpPr>
        <p:grpSpPr>
          <a:xfrm>
            <a:off x="9324913" y="6304234"/>
            <a:ext cx="2761358" cy="365125"/>
            <a:chOff x="9324913" y="6304234"/>
            <a:chExt cx="2761358" cy="365125"/>
          </a:xfrm>
        </p:grpSpPr>
        <p:pic>
          <p:nvPicPr>
            <p:cNvPr id="14" name="Image 13" descr="Une image contenant clipart&#10;&#10;Description générée avec un niveau de confiance élevé">
              <a:extLst>
                <a:ext uri="{FF2B5EF4-FFF2-40B4-BE49-F238E27FC236}">
                  <a16:creationId xmlns:a16="http://schemas.microsoft.com/office/drawing/2014/main" id="{4A43DA08-C7AD-45CA-9CB8-F183C43E414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60496" y="6304234"/>
              <a:ext cx="1525775" cy="365125"/>
            </a:xfrm>
            <a:prstGeom prst="rect">
              <a:avLst/>
            </a:prstGeom>
          </p:spPr>
        </p:pic>
        <p:sp>
          <p:nvSpPr>
            <p:cNvPr id="15" name="ZoneTexte 14">
              <a:extLst>
                <a:ext uri="{FF2B5EF4-FFF2-40B4-BE49-F238E27FC236}">
                  <a16:creationId xmlns:a16="http://schemas.microsoft.com/office/drawing/2014/main" id="{C4FD7B62-7E50-4DAB-AACB-C5680C42E893}"/>
                </a:ext>
              </a:extLst>
            </p:cNvPr>
            <p:cNvSpPr txBox="1"/>
            <p:nvPr userDrawn="1"/>
          </p:nvSpPr>
          <p:spPr>
            <a:xfrm>
              <a:off x="9324913" y="6371380"/>
              <a:ext cx="1307591" cy="246221"/>
            </a:xfrm>
            <a:prstGeom prst="rect">
              <a:avLst/>
            </a:prstGeom>
            <a:noFill/>
          </p:spPr>
          <p:txBody>
            <a:bodyPr wrap="square" rtlCol="0">
              <a:spAutoFit/>
            </a:bodyPr>
            <a:lstStyle/>
            <a:p>
              <a:r>
                <a:rPr lang="fr-FR" sz="1000">
                  <a:latin typeface="Calibri" panose="020F0502020204030204" pitchFamily="34" charset="0"/>
                  <a:ea typeface="Cooper Hewitt" pitchFamily="2" charset="0"/>
                  <a:cs typeface="Calibri" panose="020F0502020204030204" pitchFamily="34" charset="0"/>
                </a:rPr>
                <a:t>AVEC LE SOUTIEN DE</a:t>
              </a:r>
            </a:p>
          </p:txBody>
        </p:sp>
      </p:grpSp>
    </p:spTree>
    <p:extLst>
      <p:ext uri="{BB962C8B-B14F-4D97-AF65-F5344CB8AC3E}">
        <p14:creationId xmlns:p14="http://schemas.microsoft.com/office/powerpoint/2010/main" val="145268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lvl1pPr>
              <a:defRPr sz="4000">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du contenu 2"/>
          <p:cNvSpPr>
            <a:spLocks noGrp="1"/>
          </p:cNvSpPr>
          <p:nvPr>
            <p:ph idx="1" hasCustomPrompt="1"/>
          </p:nvPr>
        </p:nvSpPr>
        <p:spPr/>
        <p:txBody>
          <a:bodyPr>
            <a:normAutofit/>
          </a:bodyPr>
          <a:lstStyle>
            <a:lvl1pPr marL="342900" indent="-342900">
              <a:buFont typeface="Arial" panose="020B0604020202020204" pitchFamily="34" charset="0"/>
              <a:buChar char="•"/>
              <a:defRPr sz="2800">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fr-FR" err="1"/>
              <a:t>Blabla</a:t>
            </a:r>
            <a:endParaRPr lang="fr-FR"/>
          </a:p>
          <a:p>
            <a:pPr lvl="0"/>
            <a:r>
              <a:rPr lang="fr-FR" err="1"/>
              <a:t>Blabla</a:t>
            </a:r>
            <a:endParaRPr lang="fr-FR"/>
          </a:p>
        </p:txBody>
      </p:sp>
      <p:sp>
        <p:nvSpPr>
          <p:cNvPr id="4" name="Espace réservé de la date 3"/>
          <p:cNvSpPr>
            <a:spLocks noGrp="1"/>
          </p:cNvSpPr>
          <p:nvPr>
            <p:ph type="dt" sz="half" idx="10"/>
          </p:nvPr>
        </p:nvSpPr>
        <p:spPr/>
        <p:txBody>
          <a:bodyPr/>
          <a:lstStyle/>
          <a:p>
            <a:fld id="{11B3A9A4-AEE3-443D-AB12-27F0DBF0C9CA}" type="datetimeFigureOut">
              <a:rPr lang="fr-FR" smtClean="0"/>
              <a:t>09/02/2024</a:t>
            </a:fld>
            <a:endParaRPr lang="fr-FR"/>
          </a:p>
        </p:txBody>
      </p:sp>
      <p:sp>
        <p:nvSpPr>
          <p:cNvPr id="5" name="Espace réservé du pied de page 4"/>
          <p:cNvSpPr>
            <a:spLocks noGrp="1"/>
          </p:cNvSpPr>
          <p:nvPr>
            <p:ph type="ftr" sz="quarter" idx="11"/>
          </p:nvPr>
        </p:nvSpPr>
        <p:spPr/>
        <p:txBody>
          <a:bodyPr/>
          <a:lstStyle/>
          <a:p>
            <a:endParaRPr lang="fr-FR"/>
          </a:p>
        </p:txBody>
      </p:sp>
      <p:pic>
        <p:nvPicPr>
          <p:cNvPr id="7" name="Image 6" descr="Une image contenant texte, Police, Graphique, logo&#10;&#10;Description générée automatiquement">
            <a:extLst>
              <a:ext uri="{FF2B5EF4-FFF2-40B4-BE49-F238E27FC236}">
                <a16:creationId xmlns:a16="http://schemas.microsoft.com/office/drawing/2014/main" id="{5D6414D6-4F2C-F87D-C53B-56FBE056C76E}"/>
              </a:ext>
            </a:extLst>
          </p:cNvPr>
          <p:cNvPicPr>
            <a:picLocks noChangeAspect="1"/>
          </p:cNvPicPr>
          <p:nvPr userDrawn="1"/>
        </p:nvPicPr>
        <p:blipFill>
          <a:blip r:embed="rId2"/>
          <a:stretch>
            <a:fillRect/>
          </a:stretch>
        </p:blipFill>
        <p:spPr>
          <a:xfrm>
            <a:off x="428624" y="6178650"/>
            <a:ext cx="2397703" cy="679350"/>
          </a:xfrm>
          <a:prstGeom prst="rect">
            <a:avLst/>
          </a:prstGeom>
        </p:spPr>
      </p:pic>
      <p:pic>
        <p:nvPicPr>
          <p:cNvPr id="10" name="Image 9" descr="Une image contenant texte, Police, logo, Graphique&#10;&#10;Description générée automatiquement">
            <a:extLst>
              <a:ext uri="{FF2B5EF4-FFF2-40B4-BE49-F238E27FC236}">
                <a16:creationId xmlns:a16="http://schemas.microsoft.com/office/drawing/2014/main" id="{4D87FEFC-28B7-8E80-9A4B-DFCC8604DF32}"/>
              </a:ext>
            </a:extLst>
          </p:cNvPr>
          <p:cNvPicPr>
            <a:picLocks noChangeAspect="1"/>
          </p:cNvPicPr>
          <p:nvPr userDrawn="1"/>
        </p:nvPicPr>
        <p:blipFill>
          <a:blip r:embed="rId3"/>
          <a:stretch>
            <a:fillRect/>
          </a:stretch>
        </p:blipFill>
        <p:spPr>
          <a:xfrm>
            <a:off x="10267043" y="6130000"/>
            <a:ext cx="2077357" cy="721608"/>
          </a:xfrm>
          <a:prstGeom prst="rect">
            <a:avLst/>
          </a:prstGeom>
        </p:spPr>
      </p:pic>
    </p:spTree>
    <p:extLst>
      <p:ext uri="{BB962C8B-B14F-4D97-AF65-F5344CB8AC3E}">
        <p14:creationId xmlns:p14="http://schemas.microsoft.com/office/powerpoint/2010/main" val="206667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1B3A9A4-AEE3-443D-AB12-27F0DBF0C9CA}" type="datetimeFigureOut">
              <a:rPr lang="fr-FR" smtClean="0"/>
              <a:t>09/02/2024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737600" y="6356351"/>
            <a:ext cx="1582869" cy="365125"/>
          </a:xfrm>
        </p:spPr>
        <p:txBody>
          <a:bodyPr/>
          <a:lstStyle/>
          <a:p>
            <a:fld id="{57EA912D-F049-4CE3-8477-6AF0F9F9DCD2}" type="slidenum">
              <a:rPr lang="fr-FR" smtClean="0"/>
              <a:t>‹#›</a:t>
            </a:fld>
            <a:endParaRPr lang="fr-FR"/>
          </a:p>
        </p:txBody>
      </p:sp>
      <p:pic>
        <p:nvPicPr>
          <p:cNvPr id="7" name="Image 6" descr="Une image contenant texte, Police, Graphique, logo&#10;&#10;Description générée automatiquement">
            <a:extLst>
              <a:ext uri="{FF2B5EF4-FFF2-40B4-BE49-F238E27FC236}">
                <a16:creationId xmlns:a16="http://schemas.microsoft.com/office/drawing/2014/main" id="{C8ABD3E2-1D37-FC1B-3918-20C99A1C5817}"/>
              </a:ext>
            </a:extLst>
          </p:cNvPr>
          <p:cNvPicPr>
            <a:picLocks noChangeAspect="1"/>
          </p:cNvPicPr>
          <p:nvPr userDrawn="1"/>
        </p:nvPicPr>
        <p:blipFill>
          <a:blip r:embed="rId2"/>
          <a:stretch>
            <a:fillRect/>
          </a:stretch>
        </p:blipFill>
        <p:spPr>
          <a:xfrm>
            <a:off x="428624" y="6178650"/>
            <a:ext cx="2397703" cy="679350"/>
          </a:xfrm>
          <a:prstGeom prst="rect">
            <a:avLst/>
          </a:prstGeom>
        </p:spPr>
      </p:pic>
      <p:pic>
        <p:nvPicPr>
          <p:cNvPr id="9" name="Image 8" descr="Une image contenant texte, Police, logo, Graphique&#10;&#10;Description générée automatiquement">
            <a:extLst>
              <a:ext uri="{FF2B5EF4-FFF2-40B4-BE49-F238E27FC236}">
                <a16:creationId xmlns:a16="http://schemas.microsoft.com/office/drawing/2014/main" id="{AD8ED07D-FF5D-A70C-E82F-3FAF4FA592B6}"/>
              </a:ext>
            </a:extLst>
          </p:cNvPr>
          <p:cNvPicPr>
            <a:picLocks noChangeAspect="1"/>
          </p:cNvPicPr>
          <p:nvPr userDrawn="1"/>
        </p:nvPicPr>
        <p:blipFill>
          <a:blip r:embed="rId3"/>
          <a:stretch>
            <a:fillRect/>
          </a:stretch>
        </p:blipFill>
        <p:spPr>
          <a:xfrm>
            <a:off x="10114643" y="6130000"/>
            <a:ext cx="2077357" cy="721608"/>
          </a:xfrm>
          <a:prstGeom prst="rect">
            <a:avLst/>
          </a:prstGeom>
        </p:spPr>
      </p:pic>
      <p:sp>
        <p:nvSpPr>
          <p:cNvPr id="10" name="ZoneTexte 9">
            <a:extLst>
              <a:ext uri="{FF2B5EF4-FFF2-40B4-BE49-F238E27FC236}">
                <a16:creationId xmlns:a16="http://schemas.microsoft.com/office/drawing/2014/main" id="{A9B3B161-7E4E-CC90-1A47-DEEFB4D2350E}"/>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213056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1B3A9A4-AEE3-443D-AB12-27F0DBF0C9CA}" type="datetimeFigureOut">
              <a:rPr lang="fr-FR" smtClean="0"/>
              <a:t>09/02/2024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EA912D-F049-4CE3-8477-6AF0F9F9DCD2}" type="slidenum">
              <a:rPr lang="fr-FR" smtClean="0"/>
              <a:t>‹#›</a:t>
            </a:fld>
            <a:endParaRPr lang="fr-FR"/>
          </a:p>
        </p:txBody>
      </p:sp>
      <p:pic>
        <p:nvPicPr>
          <p:cNvPr id="8" name="Image 7" descr="Une image contenant texte, Police, Graphique, logo&#10;&#10;Description générée automatiquement">
            <a:extLst>
              <a:ext uri="{FF2B5EF4-FFF2-40B4-BE49-F238E27FC236}">
                <a16:creationId xmlns:a16="http://schemas.microsoft.com/office/drawing/2014/main" id="{82D1C10F-222F-D7EA-3147-DBA2869D6112}"/>
              </a:ext>
            </a:extLst>
          </p:cNvPr>
          <p:cNvPicPr>
            <a:picLocks noChangeAspect="1"/>
          </p:cNvPicPr>
          <p:nvPr userDrawn="1"/>
        </p:nvPicPr>
        <p:blipFill>
          <a:blip r:embed="rId2"/>
          <a:stretch>
            <a:fillRect/>
          </a:stretch>
        </p:blipFill>
        <p:spPr>
          <a:xfrm>
            <a:off x="428624" y="6178650"/>
            <a:ext cx="2397703" cy="679350"/>
          </a:xfrm>
          <a:prstGeom prst="rect">
            <a:avLst/>
          </a:prstGeom>
        </p:spPr>
      </p:pic>
      <p:pic>
        <p:nvPicPr>
          <p:cNvPr id="10" name="Image 9" descr="Une image contenant texte, Police, logo, Graphique&#10;&#10;Description générée automatiquement">
            <a:extLst>
              <a:ext uri="{FF2B5EF4-FFF2-40B4-BE49-F238E27FC236}">
                <a16:creationId xmlns:a16="http://schemas.microsoft.com/office/drawing/2014/main" id="{C1408F16-9F0C-F67D-3236-7F7C03046437}"/>
              </a:ext>
            </a:extLst>
          </p:cNvPr>
          <p:cNvPicPr>
            <a:picLocks noChangeAspect="1"/>
          </p:cNvPicPr>
          <p:nvPr userDrawn="1"/>
        </p:nvPicPr>
        <p:blipFill>
          <a:blip r:embed="rId3"/>
          <a:stretch>
            <a:fillRect/>
          </a:stretch>
        </p:blipFill>
        <p:spPr>
          <a:xfrm>
            <a:off x="10114643" y="6130000"/>
            <a:ext cx="2077357" cy="721608"/>
          </a:xfrm>
          <a:prstGeom prst="rect">
            <a:avLst/>
          </a:prstGeom>
        </p:spPr>
      </p:pic>
      <p:sp>
        <p:nvSpPr>
          <p:cNvPr id="11" name="ZoneTexte 10">
            <a:extLst>
              <a:ext uri="{FF2B5EF4-FFF2-40B4-BE49-F238E27FC236}">
                <a16:creationId xmlns:a16="http://schemas.microsoft.com/office/drawing/2014/main" id="{7CB6D072-D4D0-9B15-F8E1-7D6913449A73}"/>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365735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66562"/>
            <a:ext cx="5386917" cy="3951288"/>
          </a:xfrm>
        </p:spPr>
        <p:txBody>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1B3A9A4-AEE3-443D-AB12-27F0DBF0C9CA}" type="datetimeFigureOut">
              <a:rPr lang="fr-FR" smtClean="0"/>
              <a:t>09/02/2024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EA912D-F049-4CE3-8477-6AF0F9F9DCD2}" type="slidenum">
              <a:rPr lang="fr-FR" smtClean="0"/>
              <a:t>‹#›</a:t>
            </a:fld>
            <a:endParaRPr lang="fr-FR"/>
          </a:p>
        </p:txBody>
      </p:sp>
      <p:pic>
        <p:nvPicPr>
          <p:cNvPr id="10" name="Image 9" descr="Une image contenant texte, Police, Graphique, logo&#10;&#10;Description générée automatiquement">
            <a:extLst>
              <a:ext uri="{FF2B5EF4-FFF2-40B4-BE49-F238E27FC236}">
                <a16:creationId xmlns:a16="http://schemas.microsoft.com/office/drawing/2014/main" id="{FE21311D-462F-8AC8-6F51-21D1D5C233B4}"/>
              </a:ext>
            </a:extLst>
          </p:cNvPr>
          <p:cNvPicPr>
            <a:picLocks noChangeAspect="1"/>
          </p:cNvPicPr>
          <p:nvPr userDrawn="1"/>
        </p:nvPicPr>
        <p:blipFill>
          <a:blip r:embed="rId2"/>
          <a:stretch>
            <a:fillRect/>
          </a:stretch>
        </p:blipFill>
        <p:spPr>
          <a:xfrm>
            <a:off x="428624" y="6178650"/>
            <a:ext cx="2397703" cy="679350"/>
          </a:xfrm>
          <a:prstGeom prst="rect">
            <a:avLst/>
          </a:prstGeom>
        </p:spPr>
      </p:pic>
      <p:pic>
        <p:nvPicPr>
          <p:cNvPr id="12" name="Image 11" descr="Une image contenant texte, Police, logo, Graphique&#10;&#10;Description générée automatiquement">
            <a:extLst>
              <a:ext uri="{FF2B5EF4-FFF2-40B4-BE49-F238E27FC236}">
                <a16:creationId xmlns:a16="http://schemas.microsoft.com/office/drawing/2014/main" id="{413E14EE-F3CC-F03D-830E-3D941508A838}"/>
              </a:ext>
            </a:extLst>
          </p:cNvPr>
          <p:cNvPicPr>
            <a:picLocks noChangeAspect="1"/>
          </p:cNvPicPr>
          <p:nvPr userDrawn="1"/>
        </p:nvPicPr>
        <p:blipFill>
          <a:blip r:embed="rId3"/>
          <a:stretch>
            <a:fillRect/>
          </a:stretch>
        </p:blipFill>
        <p:spPr>
          <a:xfrm>
            <a:off x="10114643" y="6130000"/>
            <a:ext cx="2077357" cy="721608"/>
          </a:xfrm>
          <a:prstGeom prst="rect">
            <a:avLst/>
          </a:prstGeom>
        </p:spPr>
      </p:pic>
      <p:sp>
        <p:nvSpPr>
          <p:cNvPr id="13" name="ZoneTexte 12">
            <a:extLst>
              <a:ext uri="{FF2B5EF4-FFF2-40B4-BE49-F238E27FC236}">
                <a16:creationId xmlns:a16="http://schemas.microsoft.com/office/drawing/2014/main" id="{EF313184-1528-9F05-F811-A75086D23817}"/>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2237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de la date 2"/>
          <p:cNvSpPr>
            <a:spLocks noGrp="1"/>
          </p:cNvSpPr>
          <p:nvPr>
            <p:ph type="dt" sz="half" idx="10"/>
          </p:nvPr>
        </p:nvSpPr>
        <p:spPr/>
        <p:txBody>
          <a:bodyPr/>
          <a:lstStyle/>
          <a:p>
            <a:fld id="{11B3A9A4-AEE3-443D-AB12-27F0DBF0C9CA}" type="datetimeFigureOut">
              <a:rPr lang="fr-FR" smtClean="0"/>
              <a:t>09/02/2024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7EA912D-F049-4CE3-8477-6AF0F9F9DCD2}" type="slidenum">
              <a:rPr lang="fr-FR" smtClean="0"/>
              <a:t>‹#›</a:t>
            </a:fld>
            <a:endParaRPr lang="fr-FR"/>
          </a:p>
        </p:txBody>
      </p:sp>
      <p:pic>
        <p:nvPicPr>
          <p:cNvPr id="6" name="Image 5" descr="Une image contenant texte, Police, Graphique, logo&#10;&#10;Description générée automatiquement">
            <a:extLst>
              <a:ext uri="{FF2B5EF4-FFF2-40B4-BE49-F238E27FC236}">
                <a16:creationId xmlns:a16="http://schemas.microsoft.com/office/drawing/2014/main" id="{86A9E1CB-5FAB-D928-9BC3-E1AA5F9D52B5}"/>
              </a:ext>
            </a:extLst>
          </p:cNvPr>
          <p:cNvPicPr>
            <a:picLocks noChangeAspect="1"/>
          </p:cNvPicPr>
          <p:nvPr userDrawn="1"/>
        </p:nvPicPr>
        <p:blipFill>
          <a:blip r:embed="rId2"/>
          <a:stretch>
            <a:fillRect/>
          </a:stretch>
        </p:blipFill>
        <p:spPr>
          <a:xfrm>
            <a:off x="428624" y="6178650"/>
            <a:ext cx="2397703" cy="679350"/>
          </a:xfrm>
          <a:prstGeom prst="rect">
            <a:avLst/>
          </a:prstGeom>
        </p:spPr>
      </p:pic>
      <p:pic>
        <p:nvPicPr>
          <p:cNvPr id="8" name="Image 7" descr="Une image contenant texte, Police, logo, Graphique&#10;&#10;Description générée automatiquement">
            <a:extLst>
              <a:ext uri="{FF2B5EF4-FFF2-40B4-BE49-F238E27FC236}">
                <a16:creationId xmlns:a16="http://schemas.microsoft.com/office/drawing/2014/main" id="{C3327AA5-2C72-5D12-FFFC-88CA53728750}"/>
              </a:ext>
            </a:extLst>
          </p:cNvPr>
          <p:cNvPicPr>
            <a:picLocks noChangeAspect="1"/>
          </p:cNvPicPr>
          <p:nvPr userDrawn="1"/>
        </p:nvPicPr>
        <p:blipFill>
          <a:blip r:embed="rId3"/>
          <a:stretch>
            <a:fillRect/>
          </a:stretch>
        </p:blipFill>
        <p:spPr>
          <a:xfrm>
            <a:off x="10114643" y="6130000"/>
            <a:ext cx="2077357" cy="721608"/>
          </a:xfrm>
          <a:prstGeom prst="rect">
            <a:avLst/>
          </a:prstGeom>
        </p:spPr>
      </p:pic>
      <p:sp>
        <p:nvSpPr>
          <p:cNvPr id="9" name="ZoneTexte 8">
            <a:extLst>
              <a:ext uri="{FF2B5EF4-FFF2-40B4-BE49-F238E27FC236}">
                <a16:creationId xmlns:a16="http://schemas.microsoft.com/office/drawing/2014/main" id="{E3BCAFD1-AD48-393B-E275-2548502DBEF5}"/>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392517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B3A9A4-AEE3-443D-AB12-27F0DBF0C9CA}" type="datetimeFigureOut">
              <a:rPr lang="fr-FR" smtClean="0"/>
              <a:t>09/02/2024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EA912D-F049-4CE3-8477-6AF0F9F9DCD2}" type="slidenum">
              <a:rPr lang="fr-FR" smtClean="0"/>
              <a:t>‹#›</a:t>
            </a:fld>
            <a:endParaRPr lang="fr-FR"/>
          </a:p>
        </p:txBody>
      </p:sp>
      <p:pic>
        <p:nvPicPr>
          <p:cNvPr id="5" name="Image 4" descr="Une image contenant texte, Police, Graphique, logo&#10;&#10;Description générée automatiquement">
            <a:extLst>
              <a:ext uri="{FF2B5EF4-FFF2-40B4-BE49-F238E27FC236}">
                <a16:creationId xmlns:a16="http://schemas.microsoft.com/office/drawing/2014/main" id="{2B4CF5D4-8E76-4E22-3FF1-9F71F0BC84C2}"/>
              </a:ext>
            </a:extLst>
          </p:cNvPr>
          <p:cNvPicPr>
            <a:picLocks noChangeAspect="1"/>
          </p:cNvPicPr>
          <p:nvPr userDrawn="1"/>
        </p:nvPicPr>
        <p:blipFill>
          <a:blip r:embed="rId2"/>
          <a:stretch>
            <a:fillRect/>
          </a:stretch>
        </p:blipFill>
        <p:spPr>
          <a:xfrm>
            <a:off x="428624" y="6178650"/>
            <a:ext cx="2397703" cy="679350"/>
          </a:xfrm>
          <a:prstGeom prst="rect">
            <a:avLst/>
          </a:prstGeom>
        </p:spPr>
      </p:pic>
      <p:pic>
        <p:nvPicPr>
          <p:cNvPr id="6" name="Image 5" descr="Une image contenant texte, Police, logo, Graphique&#10;&#10;Description générée automatiquement">
            <a:extLst>
              <a:ext uri="{FF2B5EF4-FFF2-40B4-BE49-F238E27FC236}">
                <a16:creationId xmlns:a16="http://schemas.microsoft.com/office/drawing/2014/main" id="{839E5D66-C4CD-1AAF-0F24-B895F19B786A}"/>
              </a:ext>
            </a:extLst>
          </p:cNvPr>
          <p:cNvPicPr>
            <a:picLocks noChangeAspect="1"/>
          </p:cNvPicPr>
          <p:nvPr userDrawn="1"/>
        </p:nvPicPr>
        <p:blipFill>
          <a:blip r:embed="rId3"/>
          <a:stretch>
            <a:fillRect/>
          </a:stretch>
        </p:blipFill>
        <p:spPr>
          <a:xfrm>
            <a:off x="10114643" y="6130000"/>
            <a:ext cx="2077357" cy="721608"/>
          </a:xfrm>
          <a:prstGeom prst="rect">
            <a:avLst/>
          </a:prstGeom>
        </p:spPr>
      </p:pic>
      <p:sp>
        <p:nvSpPr>
          <p:cNvPr id="7" name="ZoneTexte 6">
            <a:extLst>
              <a:ext uri="{FF2B5EF4-FFF2-40B4-BE49-F238E27FC236}">
                <a16:creationId xmlns:a16="http://schemas.microsoft.com/office/drawing/2014/main" id="{81E36538-EA48-FED0-B7DA-F9E14DAAE08B}"/>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428723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1B3A9A4-AEE3-443D-AB12-27F0DBF0C9CA}" type="datetimeFigureOut">
              <a:rPr lang="fr-FR" smtClean="0"/>
              <a:t>09/02/2024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EA912D-F049-4CE3-8477-6AF0F9F9DCD2}" type="slidenum">
              <a:rPr lang="fr-FR" smtClean="0"/>
              <a:t>‹#›</a:t>
            </a:fld>
            <a:endParaRPr lang="fr-FR"/>
          </a:p>
        </p:txBody>
      </p:sp>
      <p:pic>
        <p:nvPicPr>
          <p:cNvPr id="8" name="Image 7" descr="Une image contenant texte, Police, Graphique, logo&#10;&#10;Description générée automatiquement">
            <a:extLst>
              <a:ext uri="{FF2B5EF4-FFF2-40B4-BE49-F238E27FC236}">
                <a16:creationId xmlns:a16="http://schemas.microsoft.com/office/drawing/2014/main" id="{CF59232F-6444-32C4-657A-D08571B9E60C}"/>
              </a:ext>
            </a:extLst>
          </p:cNvPr>
          <p:cNvPicPr>
            <a:picLocks noChangeAspect="1"/>
          </p:cNvPicPr>
          <p:nvPr userDrawn="1"/>
        </p:nvPicPr>
        <p:blipFill>
          <a:blip r:embed="rId2"/>
          <a:stretch>
            <a:fillRect/>
          </a:stretch>
        </p:blipFill>
        <p:spPr>
          <a:xfrm>
            <a:off x="428624" y="6178650"/>
            <a:ext cx="2397703" cy="679350"/>
          </a:xfrm>
          <a:prstGeom prst="rect">
            <a:avLst/>
          </a:prstGeom>
        </p:spPr>
      </p:pic>
      <p:pic>
        <p:nvPicPr>
          <p:cNvPr id="10" name="Image 9" descr="Une image contenant texte, Police, logo, Graphique&#10;&#10;Description générée automatiquement">
            <a:extLst>
              <a:ext uri="{FF2B5EF4-FFF2-40B4-BE49-F238E27FC236}">
                <a16:creationId xmlns:a16="http://schemas.microsoft.com/office/drawing/2014/main" id="{164E50FA-6336-65F0-0C44-CA5029D52EFD}"/>
              </a:ext>
            </a:extLst>
          </p:cNvPr>
          <p:cNvPicPr>
            <a:picLocks noChangeAspect="1"/>
          </p:cNvPicPr>
          <p:nvPr userDrawn="1"/>
        </p:nvPicPr>
        <p:blipFill>
          <a:blip r:embed="rId3"/>
          <a:stretch>
            <a:fillRect/>
          </a:stretch>
        </p:blipFill>
        <p:spPr>
          <a:xfrm>
            <a:off x="10114643" y="6130000"/>
            <a:ext cx="2077357" cy="721608"/>
          </a:xfrm>
          <a:prstGeom prst="rect">
            <a:avLst/>
          </a:prstGeom>
        </p:spPr>
      </p:pic>
      <p:sp>
        <p:nvSpPr>
          <p:cNvPr id="11" name="ZoneTexte 10">
            <a:extLst>
              <a:ext uri="{FF2B5EF4-FFF2-40B4-BE49-F238E27FC236}">
                <a16:creationId xmlns:a16="http://schemas.microsoft.com/office/drawing/2014/main" id="{278E328B-D31C-DDF1-E992-4C449DDED3F6}"/>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168826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atin typeface="Calibri" panose="020F0502020204030204" pitchFamily="34" charset="0"/>
                <a:cs typeface="Calibri" panose="020F0502020204030204" pitchFamily="34" charset="0"/>
              </a:defRPr>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atin typeface="Calibri" panose="020F0502020204030204" pitchFamily="34" charset="0"/>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1B3A9A4-AEE3-443D-AB12-27F0DBF0C9CA}" type="datetimeFigureOut">
              <a:rPr lang="fr-FR" smtClean="0"/>
              <a:t>09/02/2024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EA912D-F049-4CE3-8477-6AF0F9F9DCD2}" type="slidenum">
              <a:rPr lang="fr-FR" smtClean="0"/>
              <a:t>‹#›</a:t>
            </a:fld>
            <a:endParaRPr lang="fr-FR"/>
          </a:p>
        </p:txBody>
      </p:sp>
      <p:pic>
        <p:nvPicPr>
          <p:cNvPr id="8" name="Image 7" descr="Une image contenant texte, Police, Graphique, logo&#10;&#10;Description générée automatiquement">
            <a:extLst>
              <a:ext uri="{FF2B5EF4-FFF2-40B4-BE49-F238E27FC236}">
                <a16:creationId xmlns:a16="http://schemas.microsoft.com/office/drawing/2014/main" id="{D3527378-03D0-F110-58F1-84C99DD7DC10}"/>
              </a:ext>
            </a:extLst>
          </p:cNvPr>
          <p:cNvPicPr>
            <a:picLocks noChangeAspect="1"/>
          </p:cNvPicPr>
          <p:nvPr userDrawn="1"/>
        </p:nvPicPr>
        <p:blipFill>
          <a:blip r:embed="rId2"/>
          <a:stretch>
            <a:fillRect/>
          </a:stretch>
        </p:blipFill>
        <p:spPr>
          <a:xfrm>
            <a:off x="428624" y="6178650"/>
            <a:ext cx="2397703" cy="679350"/>
          </a:xfrm>
          <a:prstGeom prst="rect">
            <a:avLst/>
          </a:prstGeom>
        </p:spPr>
      </p:pic>
      <p:pic>
        <p:nvPicPr>
          <p:cNvPr id="10" name="Image 9" descr="Une image contenant texte, Police, logo, Graphique&#10;&#10;Description générée automatiquement">
            <a:extLst>
              <a:ext uri="{FF2B5EF4-FFF2-40B4-BE49-F238E27FC236}">
                <a16:creationId xmlns:a16="http://schemas.microsoft.com/office/drawing/2014/main" id="{44778833-BBB7-0570-BFD2-DDBC76FEC011}"/>
              </a:ext>
            </a:extLst>
          </p:cNvPr>
          <p:cNvPicPr>
            <a:picLocks noChangeAspect="1"/>
          </p:cNvPicPr>
          <p:nvPr userDrawn="1"/>
        </p:nvPicPr>
        <p:blipFill>
          <a:blip r:embed="rId3"/>
          <a:stretch>
            <a:fillRect/>
          </a:stretch>
        </p:blipFill>
        <p:spPr>
          <a:xfrm>
            <a:off x="10114643" y="6130000"/>
            <a:ext cx="2077357" cy="721608"/>
          </a:xfrm>
          <a:prstGeom prst="rect">
            <a:avLst/>
          </a:prstGeom>
        </p:spPr>
      </p:pic>
      <p:sp>
        <p:nvSpPr>
          <p:cNvPr id="11" name="ZoneTexte 10">
            <a:extLst>
              <a:ext uri="{FF2B5EF4-FFF2-40B4-BE49-F238E27FC236}">
                <a16:creationId xmlns:a16="http://schemas.microsoft.com/office/drawing/2014/main" id="{F6C287DA-3513-C60D-139A-9E97360F10DE}"/>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3194602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err="1"/>
              <a:t>Blabla</a:t>
            </a:r>
            <a:endParaRPr lang="fr-FR"/>
          </a:p>
          <a:p>
            <a:pPr lvl="0"/>
            <a:r>
              <a:rPr lang="fr-FR" err="1"/>
              <a:t>Blabla</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3A9A4-AEE3-443D-AB12-27F0DBF0C9CA}" type="datetimeFigureOut">
              <a:rPr lang="fr-FR" smtClean="0"/>
              <a:t>09/02/2024</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14868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A912D-F049-4CE3-8477-6AF0F9F9DCD2}" type="slidenum">
              <a:rPr lang="fr-FR" smtClean="0"/>
              <a:t>‹#›</a:t>
            </a:fld>
            <a:endParaRPr lang="fr-FR"/>
          </a:p>
        </p:txBody>
      </p:sp>
      <p:sp>
        <p:nvSpPr>
          <p:cNvPr id="8" name="Rectangle 7"/>
          <p:cNvSpPr/>
          <p:nvPr/>
        </p:nvSpPr>
        <p:spPr>
          <a:xfrm>
            <a:off x="0" y="0"/>
            <a:ext cx="335360" cy="6876000"/>
          </a:xfrm>
          <a:prstGeom prst="rect">
            <a:avLst/>
          </a:prstGeom>
          <a:solidFill>
            <a:srgbClr val="009B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7" name="Rectangle 6">
            <a:extLst>
              <a:ext uri="{FF2B5EF4-FFF2-40B4-BE49-F238E27FC236}">
                <a16:creationId xmlns:a16="http://schemas.microsoft.com/office/drawing/2014/main" id="{A6BC338E-DFFB-59D4-C6F9-809589FC7F32}"/>
              </a:ext>
            </a:extLst>
          </p:cNvPr>
          <p:cNvSpPr/>
          <p:nvPr userDrawn="1"/>
        </p:nvSpPr>
        <p:spPr>
          <a:xfrm>
            <a:off x="-1" y="0"/>
            <a:ext cx="428625" cy="6858000"/>
          </a:xfrm>
          <a:prstGeom prst="rect">
            <a:avLst/>
          </a:prstGeom>
          <a:solidFill>
            <a:srgbClr val="0085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descr="Une image contenant texte, Police, Graphique, logo&#10;&#10;Description générée automatiquement">
            <a:extLst>
              <a:ext uri="{FF2B5EF4-FFF2-40B4-BE49-F238E27FC236}">
                <a16:creationId xmlns:a16="http://schemas.microsoft.com/office/drawing/2014/main" id="{A8FA3D5B-9D2D-D57D-136F-F35378D0FD9B}"/>
              </a:ext>
            </a:extLst>
          </p:cNvPr>
          <p:cNvPicPr>
            <a:picLocks noChangeAspect="1"/>
          </p:cNvPicPr>
          <p:nvPr userDrawn="1"/>
        </p:nvPicPr>
        <p:blipFill>
          <a:blip r:embed="rId13"/>
          <a:stretch>
            <a:fillRect/>
          </a:stretch>
        </p:blipFill>
        <p:spPr>
          <a:xfrm>
            <a:off x="428624" y="6178650"/>
            <a:ext cx="2397703" cy="679350"/>
          </a:xfrm>
          <a:prstGeom prst="rect">
            <a:avLst/>
          </a:prstGeom>
        </p:spPr>
      </p:pic>
      <p:pic>
        <p:nvPicPr>
          <p:cNvPr id="10" name="Image 9" descr="Une image contenant texte, Police, logo, Graphique&#10;&#10;Description générée automatiquement">
            <a:extLst>
              <a:ext uri="{FF2B5EF4-FFF2-40B4-BE49-F238E27FC236}">
                <a16:creationId xmlns:a16="http://schemas.microsoft.com/office/drawing/2014/main" id="{3B5ABE23-BC45-D295-ECE9-6DC3BE9E0632}"/>
              </a:ext>
            </a:extLst>
          </p:cNvPr>
          <p:cNvPicPr>
            <a:picLocks noChangeAspect="1"/>
          </p:cNvPicPr>
          <p:nvPr userDrawn="1"/>
        </p:nvPicPr>
        <p:blipFill>
          <a:blip r:embed="rId14"/>
          <a:stretch>
            <a:fillRect/>
          </a:stretch>
        </p:blipFill>
        <p:spPr>
          <a:xfrm>
            <a:off x="10114643" y="6130000"/>
            <a:ext cx="2077357" cy="721608"/>
          </a:xfrm>
          <a:prstGeom prst="rect">
            <a:avLst/>
          </a:prstGeom>
        </p:spPr>
      </p:pic>
      <p:sp>
        <p:nvSpPr>
          <p:cNvPr id="11" name="ZoneTexte 10">
            <a:extLst>
              <a:ext uri="{FF2B5EF4-FFF2-40B4-BE49-F238E27FC236}">
                <a16:creationId xmlns:a16="http://schemas.microsoft.com/office/drawing/2014/main" id="{8DDAD194-CBC5-28CC-40B1-903ED06360AD}"/>
              </a:ext>
            </a:extLst>
          </p:cNvPr>
          <p:cNvSpPr txBox="1"/>
          <p:nvPr userDrawn="1"/>
        </p:nvSpPr>
        <p:spPr>
          <a:xfrm>
            <a:off x="9030443" y="6346965"/>
            <a:ext cx="1401288" cy="287678"/>
          </a:xfrm>
          <a:prstGeom prst="rect">
            <a:avLst/>
          </a:prstGeom>
          <a:noFill/>
        </p:spPr>
        <p:txBody>
          <a:bodyPr wrap="square" rtlCol="0">
            <a:spAutoFit/>
          </a:bodyPr>
          <a:lstStyle/>
          <a:p>
            <a:r>
              <a:rPr lang="fr-FR" sz="1200"/>
              <a:t>Avec le soutien de</a:t>
            </a:r>
          </a:p>
        </p:txBody>
      </p:sp>
    </p:spTree>
    <p:extLst>
      <p:ext uri="{BB962C8B-B14F-4D97-AF65-F5344CB8AC3E}">
        <p14:creationId xmlns:p14="http://schemas.microsoft.com/office/powerpoint/2010/main" val="8637013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000" i="0" kern="1200">
          <a:solidFill>
            <a:schemeClr val="accent1"/>
          </a:solidFill>
          <a:latin typeface="+mj-lt"/>
          <a:ea typeface="Cooper Hewitt" pitchFamily="2" charset="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Cooper Hewitt" pitchFamily="2" charset="0"/>
          <a:cs typeface="+mn-cs"/>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solidFill>
          <a:latin typeface="+mn-lt"/>
          <a:ea typeface="Cooper Hewitt" pitchFamily="2" charset="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Cooper Hewitt" pitchFamily="2"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Cooper Hewitt" pitchFamily="2"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Cooper Hewitt" pitchFamily="2"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onormandietourism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pronormandietourisme.fr/2024/01/19/webinaires-2024/" TargetMode="External"/><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https://pronormandietourisme.fr/nos-actions/tourisme-responsable/centre-de-ressources/" TargetMode="External"/><Relationship Id="rId5" Type="http://schemas.openxmlformats.org/officeDocument/2006/relationships/hyperlink" Target="https://pronormandietourisme.fr/2023/10/16/candidatures-tarif-bas-carbone/" TargetMode="External"/><Relationship Id="rId4" Type="http://schemas.openxmlformats.org/officeDocument/2006/relationships/hyperlink" Target="https://pronormandietourisme.fr/wp-content/uploads/2023/10/Normandie-Tourisme-Questionnaire-dengagement-Tarif-bas-carbone.pdf"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normAutofit fontScale="90000"/>
          </a:bodyPr>
          <a:lstStyle/>
          <a:p>
            <a:r>
              <a:rPr lang="fr-FR" sz="5400" b="1" cap="all">
                <a:solidFill>
                  <a:schemeClr val="tx1">
                    <a:lumMod val="50000"/>
                    <a:lumOff val="50000"/>
                  </a:schemeClr>
                </a:solidFill>
                <a:latin typeface="Calibri" panose="020F0502020204030204" pitchFamily="34" charset="0"/>
              </a:rPr>
              <a:t>Les WEBINAIRES </a:t>
            </a:r>
            <a:br>
              <a:rPr lang="fr-FR" sz="5400" b="1" cap="all">
                <a:solidFill>
                  <a:schemeClr val="tx1">
                    <a:lumMod val="50000"/>
                    <a:lumOff val="50000"/>
                  </a:schemeClr>
                </a:solidFill>
                <a:latin typeface="Calibri" panose="020F0502020204030204" pitchFamily="34" charset="0"/>
              </a:rPr>
            </a:br>
            <a:r>
              <a:rPr lang="fr-FR" sz="5400" b="1" cap="all">
                <a:solidFill>
                  <a:schemeClr val="tx1">
                    <a:lumMod val="50000"/>
                    <a:lumOff val="50000"/>
                  </a:schemeClr>
                </a:solidFill>
                <a:latin typeface="Calibri" panose="020F0502020204030204" pitchFamily="34" charset="0"/>
              </a:rPr>
              <a:t>DU TOURISME NORMAND </a:t>
            </a:r>
            <a:endParaRPr lang="fr-FR" sz="5400" b="1" cap="all">
              <a:solidFill>
                <a:schemeClr val="tx1">
                  <a:lumMod val="50000"/>
                  <a:lumOff val="50000"/>
                </a:schemeClr>
              </a:solidFill>
              <a:latin typeface="Calibri" panose="020F0502020204030204" pitchFamily="34" charset="0"/>
              <a:cs typeface="Calibri" panose="020F0502020204030204" pitchFamily="34" charset="0"/>
            </a:endParaRPr>
          </a:p>
        </p:txBody>
      </p:sp>
      <p:sp>
        <p:nvSpPr>
          <p:cNvPr id="3" name="Sous-titre 2"/>
          <p:cNvSpPr>
            <a:spLocks noGrp="1"/>
          </p:cNvSpPr>
          <p:nvPr>
            <p:ph type="subTitle" idx="1"/>
          </p:nvPr>
        </p:nvSpPr>
        <p:spPr>
          <a:xfrm>
            <a:off x="1828800" y="3886200"/>
            <a:ext cx="8534400" cy="2335696"/>
          </a:xfrm>
        </p:spPr>
        <p:txBody>
          <a:bodyPr>
            <a:normAutofit fontScale="40000" lnSpcReduction="20000"/>
          </a:bodyPr>
          <a:lstStyle/>
          <a:p>
            <a:r>
              <a:rPr lang="fr-FR" sz="7000">
                <a:solidFill>
                  <a:schemeClr val="tx1">
                    <a:lumMod val="50000"/>
                    <a:lumOff val="50000"/>
                  </a:schemeClr>
                </a:solidFill>
                <a:latin typeface="Calibri" panose="020F0502020204030204" pitchFamily="34" charset="0"/>
              </a:rPr>
              <a:t>Visioconférences - session 2024</a:t>
            </a:r>
            <a:br>
              <a:rPr lang="fr-FR" sz="7000">
                <a:solidFill>
                  <a:schemeClr val="tx1">
                    <a:lumMod val="50000"/>
                    <a:lumOff val="50000"/>
                  </a:schemeClr>
                </a:solidFill>
                <a:latin typeface="Calibri" panose="020F0502020204030204" pitchFamily="34" charset="0"/>
              </a:rPr>
            </a:br>
            <a:r>
              <a:rPr lang="fr-FR" sz="7000">
                <a:solidFill>
                  <a:schemeClr val="tx1">
                    <a:lumMod val="50000"/>
                    <a:lumOff val="50000"/>
                  </a:schemeClr>
                </a:solidFill>
                <a:latin typeface="Calibri" panose="020F0502020204030204" pitchFamily="34" charset="0"/>
              </a:rPr>
              <a:t>du </a:t>
            </a:r>
            <a:r>
              <a:rPr lang="fr-FR" sz="7000">
                <a:solidFill>
                  <a:schemeClr val="tx1">
                    <a:lumMod val="50000"/>
                    <a:lumOff val="50000"/>
                  </a:schemeClr>
                </a:solidFill>
              </a:rPr>
              <a:t>9 au 23 février</a:t>
            </a:r>
            <a:endParaRPr lang="fr-FR" sz="7000">
              <a:solidFill>
                <a:schemeClr val="tx1">
                  <a:lumMod val="50000"/>
                  <a:lumOff val="50000"/>
                </a:schemeClr>
              </a:solidFill>
              <a:latin typeface="Calibri" panose="020F0502020204030204" pitchFamily="34" charset="0"/>
            </a:endParaRPr>
          </a:p>
          <a:p>
            <a:endParaRPr lang="fr-FR" sz="7000">
              <a:solidFill>
                <a:schemeClr val="tx1">
                  <a:lumMod val="50000"/>
                  <a:lumOff val="50000"/>
                </a:schemeClr>
              </a:solidFill>
              <a:latin typeface="Calibri" panose="020F0502020204030204" pitchFamily="34" charset="0"/>
              <a:cs typeface="Calibri" panose="020F0502020204030204" pitchFamily="34" charset="0"/>
            </a:endParaRPr>
          </a:p>
          <a:p>
            <a:endParaRPr lang="fr-FR" sz="7000">
              <a:solidFill>
                <a:schemeClr val="tx1">
                  <a:lumMod val="50000"/>
                  <a:lumOff val="50000"/>
                </a:schemeClr>
              </a:solidFill>
              <a:latin typeface="Calibri" panose="020F0502020204030204" pitchFamily="34" charset="0"/>
              <a:cs typeface="Calibri" panose="020F0502020204030204" pitchFamily="34" charset="0"/>
            </a:endParaRPr>
          </a:p>
          <a:p>
            <a:r>
              <a:rPr lang="fr-FR" sz="7000">
                <a:solidFill>
                  <a:schemeClr val="tx1">
                    <a:lumMod val="50000"/>
                    <a:lumOff val="50000"/>
                  </a:schemeClr>
                </a:solidFill>
                <a:latin typeface="Calibri" panose="020F0502020204030204" pitchFamily="34" charset="0"/>
                <a:hlinkClick r:id="rId2">
                  <a:extLst>
                    <a:ext uri="{A12FA001-AC4F-418D-AE19-62706E023703}">
                      <ahyp:hlinkClr xmlns:ahyp="http://schemas.microsoft.com/office/drawing/2018/hyperlinkcolor" val="tx"/>
                    </a:ext>
                  </a:extLst>
                </a:hlinkClick>
              </a:rPr>
              <a:t>www.pronormandietourisme.fr</a:t>
            </a:r>
            <a:endParaRPr lang="fr-FR" sz="7000">
              <a:solidFill>
                <a:schemeClr val="tx1">
                  <a:lumMod val="50000"/>
                  <a:lumOff val="50000"/>
                </a:schemeClr>
              </a:solidFill>
              <a:latin typeface="Calibri" panose="020F0502020204030204" pitchFamily="34" charset="0"/>
            </a:endParaRPr>
          </a:p>
          <a:p>
            <a:endParaRPr lang="fr-FR" sz="3600">
              <a:latin typeface="Calibri" panose="020F0502020204030204" pitchFamily="34" charset="0"/>
            </a:endParaRPr>
          </a:p>
        </p:txBody>
      </p:sp>
    </p:spTree>
    <p:extLst>
      <p:ext uri="{BB962C8B-B14F-4D97-AF65-F5344CB8AC3E}">
        <p14:creationId xmlns:p14="http://schemas.microsoft.com/office/powerpoint/2010/main" val="1693691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F7705-1BBD-AC1A-8D04-1ED57DB06FFD}"/>
            </a:ext>
          </a:extLst>
        </p:cNvPr>
        <p:cNvGrpSpPr/>
        <p:nvPr/>
      </p:nvGrpSpPr>
      <p:grpSpPr>
        <a:xfrm>
          <a:off x="0" y="0"/>
          <a:ext cx="0" cy="0"/>
          <a:chOff x="0" y="0"/>
          <a:chExt cx="0" cy="0"/>
        </a:xfrm>
      </p:grpSpPr>
      <p:sp>
        <p:nvSpPr>
          <p:cNvPr id="5" name="Espace réservé du contenu 1">
            <a:extLst>
              <a:ext uri="{FF2B5EF4-FFF2-40B4-BE49-F238E27FC236}">
                <a16:creationId xmlns:a16="http://schemas.microsoft.com/office/drawing/2014/main" id="{F0016AC4-4BD8-D833-28A3-4337904A332D}"/>
              </a:ext>
            </a:extLst>
          </p:cNvPr>
          <p:cNvSpPr>
            <a:spLocks noGrp="1"/>
          </p:cNvSpPr>
          <p:nvPr>
            <p:ph idx="1"/>
          </p:nvPr>
        </p:nvSpPr>
        <p:spPr>
          <a:xfrm>
            <a:off x="659396" y="1924050"/>
            <a:ext cx="11161240" cy="2838450"/>
          </a:xfrm>
        </p:spPr>
        <p:txBody>
          <a:bodyPr vert="horz" lIns="91440" tIns="45720" rIns="91440" bIns="45720" rtlCol="0" anchor="t">
            <a:noAutofit/>
          </a:bodyPr>
          <a:lstStyle/>
          <a:p>
            <a:pPr marL="0" indent="0" algn="ctr">
              <a:spcBef>
                <a:spcPts val="2400"/>
              </a:spcBef>
              <a:buNone/>
            </a:pPr>
            <a:r>
              <a:rPr lang="fr-FR" sz="4800" b="1">
                <a:solidFill>
                  <a:schemeClr val="accent1"/>
                </a:solidFill>
              </a:rPr>
              <a:t>Le tarif bas-carbone en Normandie </a:t>
            </a:r>
          </a:p>
        </p:txBody>
      </p:sp>
      <p:sp>
        <p:nvSpPr>
          <p:cNvPr id="7" name="Titre 2">
            <a:extLst>
              <a:ext uri="{FF2B5EF4-FFF2-40B4-BE49-F238E27FC236}">
                <a16:creationId xmlns:a16="http://schemas.microsoft.com/office/drawing/2014/main" id="{E2068B92-2941-C9E5-D4BA-FFF0D9141457}"/>
              </a:ext>
            </a:extLst>
          </p:cNvPr>
          <p:cNvSpPr txBox="1">
            <a:spLocks/>
          </p:cNvSpPr>
          <p:nvPr/>
        </p:nvSpPr>
        <p:spPr>
          <a:xfrm>
            <a:off x="1991544" y="188640"/>
            <a:ext cx="8496944" cy="1143000"/>
          </a:xfrm>
          <a:prstGeom prst="rect">
            <a:avLst/>
          </a:prstGeom>
        </p:spPr>
        <p:txBody>
          <a:bodyPr>
            <a:normAutofit fontScale="77500" lnSpcReduction="20000"/>
          </a:bodyPr>
          <a:lstStyle>
            <a:lvl1pPr algn="ctr" defTabSz="914400" rtl="0" eaLnBrk="1" latinLnBrk="0" hangingPunct="1">
              <a:spcBef>
                <a:spcPct val="0"/>
              </a:spcBef>
              <a:buNone/>
              <a:defRPr sz="4400" i="0" kern="1200">
                <a:solidFill>
                  <a:schemeClr val="accent1"/>
                </a:solidFill>
                <a:latin typeface="Trebuchet MS" panose="020B0603020202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rPr>
              <a:t>LES WEBINAIRES DU TOURISME NORMAND</a:t>
            </a:r>
            <a:br>
              <a:rPr kumimoji="0" lang="fr-FR" sz="44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rPr>
            </a:br>
            <a:r>
              <a:rPr kumimoji="0" lang="fr-FR" sz="28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rPr>
              <a:t>Février 2024</a:t>
            </a:r>
          </a:p>
        </p:txBody>
      </p:sp>
      <p:sp>
        <p:nvSpPr>
          <p:cNvPr id="2" name="Sous-titre 2">
            <a:extLst>
              <a:ext uri="{FF2B5EF4-FFF2-40B4-BE49-F238E27FC236}">
                <a16:creationId xmlns:a16="http://schemas.microsoft.com/office/drawing/2014/main" id="{6AC2F52A-C196-F42D-E841-7014F06AE719}"/>
              </a:ext>
            </a:extLst>
          </p:cNvPr>
          <p:cNvSpPr txBox="1">
            <a:spLocks/>
          </p:cNvSpPr>
          <p:nvPr/>
        </p:nvSpPr>
        <p:spPr>
          <a:xfrm>
            <a:off x="1710813" y="3107841"/>
            <a:ext cx="8534400" cy="11298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anose="05000000000000000000" pitchFamily="2" charset="2"/>
              <a:buChar char="Ø"/>
              <a:defRPr sz="3200" kern="1200">
                <a:solidFill>
                  <a:schemeClr val="tx1"/>
                </a:solidFill>
                <a:latin typeface="+mn-lt"/>
                <a:ea typeface="Cooper Hewitt" pitchFamily="2" charset="0"/>
                <a:cs typeface="Calibri" panose="020F0502020204030204"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solidFill>
                <a:latin typeface="+mn-lt"/>
                <a:ea typeface="Cooper Hewitt" pitchFamily="2" charset="0"/>
                <a:cs typeface="Calibri" panose="020F05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Cooper Hewitt" pitchFamily="2" charset="0"/>
                <a:cs typeface="Calibri" panose="020F05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Cooper Hewitt" pitchFamily="2" charset="0"/>
                <a:cs typeface="Calibri" panose="020F05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Cooper Hewitt" pitchFamily="2" charset="0"/>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fr-FR">
                <a:solidFill>
                  <a:srgbClr val="80BA27"/>
                </a:solidFill>
              </a:rPr>
              <a:t>Questions / Réponses</a:t>
            </a:r>
          </a:p>
        </p:txBody>
      </p:sp>
    </p:spTree>
    <p:extLst>
      <p:ext uri="{BB962C8B-B14F-4D97-AF65-F5344CB8AC3E}">
        <p14:creationId xmlns:p14="http://schemas.microsoft.com/office/powerpoint/2010/main" val="521571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E61CBF-8C01-33A0-BE9E-4F2E73F2BAA2}"/>
              </a:ext>
            </a:extLst>
          </p:cNvPr>
          <p:cNvSpPr>
            <a:spLocks noGrp="1"/>
          </p:cNvSpPr>
          <p:nvPr>
            <p:ph type="ctrTitle"/>
          </p:nvPr>
        </p:nvSpPr>
        <p:spPr>
          <a:xfrm>
            <a:off x="914400" y="2962610"/>
            <a:ext cx="10363200" cy="1470025"/>
          </a:xfrm>
        </p:spPr>
        <p:txBody>
          <a:bodyPr/>
          <a:lstStyle/>
          <a:p>
            <a:r>
              <a:rPr lang="fr-FR"/>
              <a:t>Merci de votre attention !</a:t>
            </a:r>
          </a:p>
        </p:txBody>
      </p:sp>
    </p:spTree>
    <p:extLst>
      <p:ext uri="{BB962C8B-B14F-4D97-AF65-F5344CB8AC3E}">
        <p14:creationId xmlns:p14="http://schemas.microsoft.com/office/powerpoint/2010/main" val="2907559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6DECB9-D5C6-E447-40D7-B6A9E69E4F73}"/>
              </a:ext>
            </a:extLst>
          </p:cNvPr>
          <p:cNvSpPr/>
          <p:nvPr/>
        </p:nvSpPr>
        <p:spPr>
          <a:xfrm>
            <a:off x="-1" y="0"/>
            <a:ext cx="428625" cy="6858000"/>
          </a:xfrm>
          <a:prstGeom prst="rect">
            <a:avLst/>
          </a:prstGeom>
          <a:solidFill>
            <a:srgbClr val="0085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descr="Une image contenant texte, Police, logo, Graphique&#10;&#10;Description générée automatiquement">
            <a:extLst>
              <a:ext uri="{FF2B5EF4-FFF2-40B4-BE49-F238E27FC236}">
                <a16:creationId xmlns:a16="http://schemas.microsoft.com/office/drawing/2014/main" id="{399FB67D-B74A-480B-442D-98DC89372BC2}"/>
              </a:ext>
            </a:extLst>
          </p:cNvPr>
          <p:cNvPicPr>
            <a:picLocks noChangeAspect="1"/>
          </p:cNvPicPr>
          <p:nvPr/>
        </p:nvPicPr>
        <p:blipFill>
          <a:blip r:embed="rId2"/>
          <a:stretch>
            <a:fillRect/>
          </a:stretch>
        </p:blipFill>
        <p:spPr>
          <a:xfrm>
            <a:off x="10114643" y="6101846"/>
            <a:ext cx="2077357" cy="721608"/>
          </a:xfrm>
          <a:prstGeom prst="rect">
            <a:avLst/>
          </a:prstGeom>
        </p:spPr>
      </p:pic>
      <p:sp>
        <p:nvSpPr>
          <p:cNvPr id="10" name="ZoneTexte 9">
            <a:extLst>
              <a:ext uri="{FF2B5EF4-FFF2-40B4-BE49-F238E27FC236}">
                <a16:creationId xmlns:a16="http://schemas.microsoft.com/office/drawing/2014/main" id="{D5D266EB-84CA-FDAD-6699-15171FB71B86}"/>
              </a:ext>
            </a:extLst>
          </p:cNvPr>
          <p:cNvSpPr txBox="1"/>
          <p:nvPr/>
        </p:nvSpPr>
        <p:spPr>
          <a:xfrm>
            <a:off x="8972677" y="6318811"/>
            <a:ext cx="1401288" cy="287678"/>
          </a:xfrm>
          <a:prstGeom prst="rect">
            <a:avLst/>
          </a:prstGeom>
          <a:noFill/>
        </p:spPr>
        <p:txBody>
          <a:bodyPr wrap="square" rtlCol="0">
            <a:spAutoFit/>
          </a:bodyPr>
          <a:lstStyle/>
          <a:p>
            <a:r>
              <a:rPr lang="fr-FR" sz="1200"/>
              <a:t>Avec le soutien de</a:t>
            </a:r>
          </a:p>
        </p:txBody>
      </p:sp>
      <p:pic>
        <p:nvPicPr>
          <p:cNvPr id="5" name="Image 4" descr="Une image contenant texte, Police, Graphique, logo&#10;&#10;Description générée automatiquement">
            <a:extLst>
              <a:ext uri="{FF2B5EF4-FFF2-40B4-BE49-F238E27FC236}">
                <a16:creationId xmlns:a16="http://schemas.microsoft.com/office/drawing/2014/main" id="{52B72432-4A4A-70D4-291F-75C693A0936F}"/>
              </a:ext>
            </a:extLst>
          </p:cNvPr>
          <p:cNvPicPr>
            <a:picLocks noChangeAspect="1"/>
          </p:cNvPicPr>
          <p:nvPr/>
        </p:nvPicPr>
        <p:blipFill>
          <a:blip r:embed="rId3"/>
          <a:stretch>
            <a:fillRect/>
          </a:stretch>
        </p:blipFill>
        <p:spPr>
          <a:xfrm>
            <a:off x="428626" y="238426"/>
            <a:ext cx="5843866" cy="1655762"/>
          </a:xfrm>
          <a:prstGeom prst="rect">
            <a:avLst/>
          </a:prstGeom>
        </p:spPr>
      </p:pic>
      <p:sp>
        <p:nvSpPr>
          <p:cNvPr id="2" name="Sous-titre 4">
            <a:extLst>
              <a:ext uri="{FF2B5EF4-FFF2-40B4-BE49-F238E27FC236}">
                <a16:creationId xmlns:a16="http://schemas.microsoft.com/office/drawing/2014/main" id="{FEBF5AC6-67D2-FC28-BD5E-E0AC719F3B74}"/>
              </a:ext>
            </a:extLst>
          </p:cNvPr>
          <p:cNvSpPr>
            <a:spLocks noGrp="1"/>
          </p:cNvSpPr>
          <p:nvPr/>
        </p:nvSpPr>
        <p:spPr>
          <a:xfrm>
            <a:off x="1828096" y="2769256"/>
            <a:ext cx="8534400" cy="1752600"/>
          </a:xfrm>
          <a:prstGeom prst="rect">
            <a:avLst/>
          </a:prstGeom>
        </p:spPr>
        <p:txBody>
          <a:bodyPr vert="horz" lIns="91440" tIns="45720" rIns="91440" bIns="45720" rtlCol="0" anchor="t">
            <a:normAutofit fontScale="77500" lnSpcReduction="20000"/>
          </a:bodyPr>
          <a:lstStyle>
            <a:lvl1pPr marL="0" indent="0" algn="ctr" defTabSz="914400" rtl="0" eaLnBrk="1" latinLnBrk="0" hangingPunct="1">
              <a:spcBef>
                <a:spcPct val="20000"/>
              </a:spcBef>
              <a:buFont typeface="Wingdings" panose="05000000000000000000" pitchFamily="2" charset="2"/>
              <a:buNone/>
              <a:defRPr sz="3200" kern="1200">
                <a:solidFill>
                  <a:schemeClr val="accent2"/>
                </a:solidFill>
                <a:latin typeface="Calibri" panose="020F0502020204030204" pitchFamily="34" charset="0"/>
                <a:ea typeface="Cooper Hewitt" pitchFamily="2" charset="0"/>
                <a:cs typeface="Calibri" panose="020F0502020204030204" pitchFamily="34" charset="0"/>
              </a:defRPr>
            </a:lvl1pPr>
            <a:lvl2pPr marL="457200" indent="0" algn="ctr" defTabSz="914400" rtl="0" eaLnBrk="1" latinLnBrk="0" hangingPunct="1">
              <a:spcBef>
                <a:spcPct val="20000"/>
              </a:spcBef>
              <a:buFont typeface="Courier New" panose="02070309020205020404" pitchFamily="49" charset="0"/>
              <a:buNone/>
              <a:defRPr sz="2800" kern="1200">
                <a:solidFill>
                  <a:schemeClr val="tx1">
                    <a:tint val="75000"/>
                  </a:schemeClr>
                </a:solidFill>
                <a:latin typeface="+mn-lt"/>
                <a:ea typeface="Cooper Hewitt" pitchFamily="2" charset="0"/>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Cooper Hewitt" pitchFamily="2" charset="0"/>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Cooper Hewitt" pitchFamily="2" charset="0"/>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Cooper Hewitt" pitchFamily="2" charset="0"/>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7000"/>
              </a:lnSpc>
              <a:spcAft>
                <a:spcPts val="800"/>
              </a:spcAft>
            </a:pPr>
            <a:r>
              <a:rPr lang="en-US" sz="2500" i="1" u="sng" kern="0">
                <a:solidFill>
                  <a:srgbClr val="0563C1"/>
                </a:solidFill>
                <a:latin typeface="Lato"/>
                <a:ea typeface="Times New Roman" panose="02020603050405020304" pitchFamily="18" charset="0"/>
                <a:cs typeface="Times New Roman"/>
              </a:rPr>
              <a:t>innovation@normandie-tourisme.fr</a:t>
            </a:r>
          </a:p>
          <a:p>
            <a:pPr>
              <a:lnSpc>
                <a:spcPct val="107000"/>
              </a:lnSpc>
              <a:spcAft>
                <a:spcPts val="800"/>
              </a:spcAft>
            </a:pPr>
            <a:r>
              <a:rPr lang="en-US" sz="2500" i="1" kern="0">
                <a:solidFill>
                  <a:srgbClr val="80BA27"/>
                </a:solidFill>
                <a:effectLst/>
                <a:latin typeface="Lato"/>
                <a:ea typeface="Times New Roman" panose="02020603050405020304" pitchFamily="18" charset="0"/>
                <a:cs typeface="Times New Roman"/>
              </a:rPr>
              <a:t>Léa Colas</a:t>
            </a:r>
            <a:endParaRPr lang="fr-FR" sz="2500" kern="100">
              <a:effectLst/>
              <a:latin typeface="Lato"/>
              <a:ea typeface="Calibri" panose="020F0502020204030204" pitchFamily="34" charset="0"/>
              <a:cs typeface="Times New Roman"/>
            </a:endParaRPr>
          </a:p>
          <a:p>
            <a:pPr>
              <a:lnSpc>
                <a:spcPct val="107000"/>
              </a:lnSpc>
              <a:spcAft>
                <a:spcPts val="800"/>
              </a:spcAft>
            </a:pPr>
            <a:r>
              <a:rPr lang="fr-FR" sz="2500" i="1" kern="0">
                <a:solidFill>
                  <a:srgbClr val="80BA27"/>
                </a:solidFill>
                <a:effectLst/>
                <a:latin typeface="Lato"/>
                <a:ea typeface="Times New Roman" panose="02020603050405020304" pitchFamily="18" charset="0"/>
                <a:cs typeface="Times New Roman"/>
              </a:rPr>
              <a:t>Emilie Ursule </a:t>
            </a:r>
          </a:p>
          <a:p>
            <a:pPr>
              <a:lnSpc>
                <a:spcPct val="107000"/>
              </a:lnSpc>
              <a:spcAft>
                <a:spcPts val="800"/>
              </a:spcAft>
            </a:pPr>
            <a:r>
              <a:rPr lang="fr-FR" sz="2500" i="1" kern="0">
                <a:solidFill>
                  <a:srgbClr val="80BA27"/>
                </a:solidFill>
                <a:effectLst/>
                <a:latin typeface="Lato"/>
                <a:ea typeface="Times New Roman" panose="02020603050405020304" pitchFamily="18" charset="0"/>
                <a:cs typeface="Times New Roman"/>
              </a:rPr>
              <a:t>Fabienne de Chassey</a:t>
            </a:r>
            <a:endParaRPr lang="fr-FR" sz="2500" kern="100">
              <a:effectLst/>
              <a:latin typeface="Lato"/>
              <a:ea typeface="Calibri" panose="020F0502020204030204" pitchFamily="34" charset="0"/>
              <a:cs typeface="Times New Roman"/>
            </a:endParaRPr>
          </a:p>
          <a:p>
            <a:pPr>
              <a:lnSpc>
                <a:spcPct val="107000"/>
              </a:lnSpc>
              <a:spcAft>
                <a:spcPts val="800"/>
              </a:spcAft>
            </a:pPr>
            <a:endParaRPr lang="fr-FR" sz="2500" kern="100">
              <a:effectLst/>
              <a:latin typeface="Calibri" panose="020F0502020204030204" pitchFamily="34" charset="0"/>
              <a:ea typeface="Calibri" panose="020F0502020204030204" pitchFamily="34" charset="0"/>
              <a:cs typeface="Times New Roman" panose="02020603050405020304" pitchFamily="18" charset="0"/>
            </a:endParaRPr>
          </a:p>
          <a:p>
            <a:endParaRPr lang="fr-FR"/>
          </a:p>
        </p:txBody>
      </p:sp>
      <p:sp>
        <p:nvSpPr>
          <p:cNvPr id="6" name="Titre 3">
            <a:extLst>
              <a:ext uri="{FF2B5EF4-FFF2-40B4-BE49-F238E27FC236}">
                <a16:creationId xmlns:a16="http://schemas.microsoft.com/office/drawing/2014/main" id="{732B0A00-E73C-3291-2436-484EC55633F6}"/>
              </a:ext>
            </a:extLst>
          </p:cNvPr>
          <p:cNvSpPr>
            <a:spLocks noGrp="1"/>
          </p:cNvSpPr>
          <p:nvPr/>
        </p:nvSpPr>
        <p:spPr>
          <a:xfrm>
            <a:off x="914400" y="1622244"/>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i="0" kern="1200">
                <a:solidFill>
                  <a:srgbClr val="009BA9"/>
                </a:solidFill>
                <a:latin typeface="Calibri" panose="020F0502020204030204" pitchFamily="34" charset="0"/>
                <a:ea typeface="Cooper Hewitt" pitchFamily="2" charset="0"/>
                <a:cs typeface="Calibri" panose="020F0502020204030204" pitchFamily="34" charset="0"/>
              </a:defRPr>
            </a:lvl1pPr>
          </a:lstStyle>
          <a:p>
            <a:r>
              <a:rPr lang="fr-FR"/>
              <a:t>Pour toute information complémentaire : </a:t>
            </a:r>
          </a:p>
        </p:txBody>
      </p:sp>
      <p:sp>
        <p:nvSpPr>
          <p:cNvPr id="3" name="TextBox 2">
            <a:extLst>
              <a:ext uri="{FF2B5EF4-FFF2-40B4-BE49-F238E27FC236}">
                <a16:creationId xmlns:a16="http://schemas.microsoft.com/office/drawing/2014/main" id="{163B69DF-7ADA-9FCF-55EC-31A6C399E9FA}"/>
              </a:ext>
            </a:extLst>
          </p:cNvPr>
          <p:cNvSpPr txBox="1"/>
          <p:nvPr/>
        </p:nvSpPr>
        <p:spPr>
          <a:xfrm>
            <a:off x="919025" y="4581235"/>
            <a:ext cx="10455875"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cs typeface="Calibri"/>
              </a:rPr>
              <a:t>Liens </a:t>
            </a:r>
            <a:r>
              <a:rPr lang="en-US" i="1" err="1">
                <a:cs typeface="Calibri"/>
              </a:rPr>
              <a:t>vers</a:t>
            </a:r>
            <a:r>
              <a:rPr lang="en-US" i="1" dirty="0">
                <a:cs typeface="Calibri"/>
              </a:rPr>
              <a:t> les </a:t>
            </a:r>
            <a:r>
              <a:rPr lang="en-US" i="1" err="1">
                <a:cs typeface="Calibri"/>
              </a:rPr>
              <a:t>ressources</a:t>
            </a:r>
            <a:r>
              <a:rPr lang="en-US" i="1" dirty="0">
                <a:cs typeface="Calibri"/>
              </a:rPr>
              <a:t> </a:t>
            </a:r>
            <a:r>
              <a:rPr lang="en-US" i="1" err="1">
                <a:cs typeface="Calibri"/>
              </a:rPr>
              <a:t>utiles</a:t>
            </a:r>
            <a:r>
              <a:rPr lang="en-US" i="1" dirty="0">
                <a:cs typeface="Calibri"/>
              </a:rPr>
              <a:t> : </a:t>
            </a:r>
          </a:p>
          <a:p>
            <a:r>
              <a:rPr lang="en-US" dirty="0">
                <a:cs typeface="Calibri"/>
                <a:hlinkClick r:id="rId4"/>
              </a:rPr>
              <a:t>Le formulaire d'engagement au tarif bas-carbone</a:t>
            </a:r>
            <a:r>
              <a:rPr lang="en-US" dirty="0">
                <a:cs typeface="Calibri"/>
              </a:rPr>
              <a:t> (à </a:t>
            </a:r>
            <a:r>
              <a:rPr lang="en-US" dirty="0" err="1">
                <a:cs typeface="Calibri"/>
              </a:rPr>
              <a:t>compléter</a:t>
            </a:r>
            <a:r>
              <a:rPr lang="en-US" dirty="0">
                <a:cs typeface="Calibri"/>
              </a:rPr>
              <a:t> et à </a:t>
            </a:r>
            <a:r>
              <a:rPr lang="en-US" dirty="0" err="1">
                <a:cs typeface="Calibri"/>
              </a:rPr>
              <a:t>renvoyer</a:t>
            </a:r>
            <a:r>
              <a:rPr lang="en-US" dirty="0">
                <a:cs typeface="Calibri"/>
              </a:rPr>
              <a:t> à </a:t>
            </a:r>
            <a:r>
              <a:rPr lang="en-US" dirty="0" err="1">
                <a:cs typeface="Calibri"/>
              </a:rPr>
              <a:t>l'adresse</a:t>
            </a:r>
            <a:r>
              <a:rPr lang="en-US" dirty="0">
                <a:cs typeface="Calibri"/>
              </a:rPr>
              <a:t> mail ci-dessus) </a:t>
            </a:r>
          </a:p>
          <a:p>
            <a:r>
              <a:rPr lang="en-US" dirty="0">
                <a:hlinkClick r:id="rId5"/>
              </a:rPr>
              <a:t>L'actu du tarif bas-carbone</a:t>
            </a:r>
            <a:r>
              <a:rPr lang="en-US" dirty="0"/>
              <a:t> </a:t>
            </a:r>
          </a:p>
          <a:p>
            <a:r>
              <a:rPr lang="en-US" dirty="0">
                <a:cs typeface="Calibri"/>
                <a:hlinkClick r:id="rId6"/>
              </a:rPr>
              <a:t>Le centre de ressources Tourisme Responsable</a:t>
            </a:r>
          </a:p>
          <a:p>
            <a:r>
              <a:rPr lang="en-US" dirty="0">
                <a:cs typeface="Calibri"/>
                <a:hlinkClick r:id="rId7"/>
              </a:rPr>
              <a:t>Le programme des webinaires du tourisme normand 2024</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4087262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 Police, Graphique, logo&#10;&#10;Description générée automatiquement">
            <a:extLst>
              <a:ext uri="{FF2B5EF4-FFF2-40B4-BE49-F238E27FC236}">
                <a16:creationId xmlns:a16="http://schemas.microsoft.com/office/drawing/2014/main" id="{ED603B8E-2593-28EC-6132-B208B4A2759C}"/>
              </a:ext>
            </a:extLst>
          </p:cNvPr>
          <p:cNvPicPr>
            <a:picLocks noChangeAspect="1"/>
          </p:cNvPicPr>
          <p:nvPr/>
        </p:nvPicPr>
        <p:blipFill>
          <a:blip r:embed="rId2"/>
          <a:stretch>
            <a:fillRect/>
          </a:stretch>
        </p:blipFill>
        <p:spPr>
          <a:xfrm>
            <a:off x="2209800" y="2327910"/>
            <a:ext cx="7772400" cy="2202180"/>
          </a:xfrm>
          <a:prstGeom prst="rect">
            <a:avLst/>
          </a:prstGeom>
        </p:spPr>
      </p:pic>
    </p:spTree>
    <p:extLst>
      <p:ext uri="{BB962C8B-B14F-4D97-AF65-F5344CB8AC3E}">
        <p14:creationId xmlns:p14="http://schemas.microsoft.com/office/powerpoint/2010/main" val="2082411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1"/>
          <p:cNvSpPr>
            <a:spLocks noGrp="1"/>
          </p:cNvSpPr>
          <p:nvPr>
            <p:ph idx="1"/>
          </p:nvPr>
        </p:nvSpPr>
        <p:spPr>
          <a:xfrm>
            <a:off x="659396" y="1924050"/>
            <a:ext cx="11161240" cy="2838450"/>
          </a:xfrm>
        </p:spPr>
        <p:txBody>
          <a:bodyPr vert="horz" lIns="91440" tIns="45720" rIns="91440" bIns="45720" rtlCol="0" anchor="t">
            <a:noAutofit/>
          </a:bodyPr>
          <a:lstStyle/>
          <a:p>
            <a:pPr marL="0" indent="0" algn="ctr">
              <a:spcBef>
                <a:spcPts val="2400"/>
              </a:spcBef>
              <a:buNone/>
            </a:pPr>
            <a:endParaRPr lang="fr-FR" sz="4800" b="1">
              <a:solidFill>
                <a:schemeClr val="accent1"/>
              </a:solidFill>
            </a:endParaRPr>
          </a:p>
          <a:p>
            <a:pPr marL="0" indent="0" algn="ctr">
              <a:spcBef>
                <a:spcPts val="2400"/>
              </a:spcBef>
              <a:buNone/>
            </a:pPr>
            <a:r>
              <a:rPr lang="fr-FR" sz="4800" b="1">
                <a:solidFill>
                  <a:schemeClr val="accent1"/>
                </a:solidFill>
              </a:rPr>
              <a:t>Le tarif bas-carbone en Normandie</a:t>
            </a:r>
            <a:endParaRPr lang="fr-FR" sz="1100" b="1" spc="-150">
              <a:solidFill>
                <a:schemeClr val="tx1">
                  <a:lumMod val="50000"/>
                  <a:lumOff val="50000"/>
                </a:schemeClr>
              </a:solidFill>
            </a:endParaRPr>
          </a:p>
        </p:txBody>
      </p:sp>
      <p:sp>
        <p:nvSpPr>
          <p:cNvPr id="7" name="Titre 2"/>
          <p:cNvSpPr txBox="1">
            <a:spLocks/>
          </p:cNvSpPr>
          <p:nvPr/>
        </p:nvSpPr>
        <p:spPr>
          <a:xfrm>
            <a:off x="1991544" y="696845"/>
            <a:ext cx="8496944" cy="1143000"/>
          </a:xfrm>
          <a:prstGeom prst="rect">
            <a:avLst/>
          </a:prstGeom>
        </p:spPr>
        <p:txBody>
          <a:bodyPr>
            <a:normAutofit fontScale="77500" lnSpcReduction="20000"/>
          </a:bodyPr>
          <a:lstStyle>
            <a:lvl1pPr algn="ctr" defTabSz="914400" rtl="0" eaLnBrk="1" latinLnBrk="0" hangingPunct="1">
              <a:spcBef>
                <a:spcPct val="0"/>
              </a:spcBef>
              <a:buNone/>
              <a:defRPr sz="4400" i="0" kern="1200">
                <a:solidFill>
                  <a:schemeClr val="accent1"/>
                </a:solidFill>
                <a:latin typeface="Trebuchet MS" panose="020B0603020202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rPr>
              <a:t>LES WEBINAIRES DU TOURISME NORMAND</a:t>
            </a:r>
            <a:br>
              <a:rPr kumimoji="0" lang="fr-FR" sz="44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rPr>
            </a:br>
            <a:r>
              <a:rPr kumimoji="0" lang="fr-FR" sz="28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rPr>
              <a:t>Février 2024</a:t>
            </a:r>
          </a:p>
        </p:txBody>
      </p:sp>
    </p:spTree>
    <p:extLst>
      <p:ext uri="{BB962C8B-B14F-4D97-AF65-F5344CB8AC3E}">
        <p14:creationId xmlns:p14="http://schemas.microsoft.com/office/powerpoint/2010/main" val="57101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1"/>
          <p:cNvSpPr>
            <a:spLocks noGrp="1"/>
          </p:cNvSpPr>
          <p:nvPr>
            <p:ph idx="1"/>
          </p:nvPr>
        </p:nvSpPr>
        <p:spPr>
          <a:xfrm>
            <a:off x="659396" y="1214755"/>
            <a:ext cx="11161240" cy="5076826"/>
          </a:xfrm>
        </p:spPr>
        <p:txBody>
          <a:bodyPr vert="horz" lIns="91440" tIns="45720" rIns="91440" bIns="45720" rtlCol="0" anchor="t">
            <a:noAutofit/>
          </a:bodyPr>
          <a:lstStyle/>
          <a:p>
            <a:pPr marL="0" indent="0" algn="ctr">
              <a:spcBef>
                <a:spcPts val="2400"/>
              </a:spcBef>
              <a:buNone/>
            </a:pPr>
            <a:r>
              <a:rPr lang="fr-FR" sz="4000" b="1" spc="-150" dirty="0">
                <a:solidFill>
                  <a:schemeClr val="accent1"/>
                </a:solidFill>
                <a:latin typeface="Calibri"/>
                <a:cs typeface="Calibri"/>
              </a:rPr>
              <a:t>Le tarif bas-carbone en Normandie</a:t>
            </a:r>
          </a:p>
          <a:p>
            <a:pPr marL="0" indent="0" algn="ctr">
              <a:spcBef>
                <a:spcPts val="2400"/>
              </a:spcBef>
              <a:buNone/>
            </a:pPr>
            <a:r>
              <a:rPr lang="fr-FR" spc="-150" dirty="0">
                <a:solidFill>
                  <a:schemeClr val="tx1">
                    <a:lumMod val="50000"/>
                    <a:lumOff val="50000"/>
                  </a:schemeClr>
                </a:solidFill>
                <a:latin typeface="Calibri"/>
                <a:cs typeface="Calibri"/>
              </a:rPr>
              <a:t>Le vendredi 9 février de 10h à 10h30</a:t>
            </a:r>
          </a:p>
          <a:p>
            <a:pPr marL="0" indent="0" algn="ctr">
              <a:spcBef>
                <a:spcPts val="2400"/>
              </a:spcBef>
              <a:buNone/>
            </a:pPr>
            <a:r>
              <a:rPr lang="fr-FR" sz="2800" u="sng" spc="-150" dirty="0">
                <a:solidFill>
                  <a:schemeClr val="tx1">
                    <a:lumMod val="50000"/>
                    <a:lumOff val="50000"/>
                  </a:schemeClr>
                </a:solidFill>
                <a:latin typeface="Calibri"/>
                <a:cs typeface="Calibri"/>
              </a:rPr>
              <a:t>Intervenants</a:t>
            </a:r>
            <a:r>
              <a:rPr lang="fr-FR" sz="2800" spc="-150" dirty="0">
                <a:solidFill>
                  <a:schemeClr val="tx1">
                    <a:lumMod val="50000"/>
                    <a:lumOff val="50000"/>
                  </a:schemeClr>
                </a:solidFill>
                <a:latin typeface="Calibri"/>
                <a:cs typeface="Calibri"/>
              </a:rPr>
              <a:t> :</a:t>
            </a:r>
          </a:p>
          <a:p>
            <a:pPr marL="0" indent="0" algn="ctr">
              <a:spcBef>
                <a:spcPts val="2400"/>
              </a:spcBef>
              <a:buNone/>
            </a:pPr>
            <a:r>
              <a:rPr lang="fr-FR" sz="2800" b="1" spc="-150" dirty="0">
                <a:solidFill>
                  <a:schemeClr val="tx1">
                    <a:lumMod val="50000"/>
                    <a:lumOff val="50000"/>
                  </a:schemeClr>
                </a:solidFill>
                <a:latin typeface="Calibri"/>
                <a:cs typeface="Calibri"/>
              </a:rPr>
              <a:t>Léa Colas,</a:t>
            </a:r>
            <a:r>
              <a:rPr lang="fr-FR" sz="2800" spc="-150" dirty="0">
                <a:solidFill>
                  <a:schemeClr val="tx1">
                    <a:lumMod val="50000"/>
                    <a:lumOff val="50000"/>
                  </a:schemeClr>
                </a:solidFill>
                <a:latin typeface="Calibri"/>
                <a:cs typeface="Calibri"/>
              </a:rPr>
              <a:t> Normandie Tourisme</a:t>
            </a:r>
          </a:p>
          <a:p>
            <a:pPr marL="0" indent="0" algn="ctr">
              <a:spcBef>
                <a:spcPts val="2400"/>
              </a:spcBef>
              <a:buNone/>
            </a:pPr>
            <a:r>
              <a:rPr lang="fr-FR" b="1" spc="-150" dirty="0">
                <a:solidFill>
                  <a:schemeClr val="tx1">
                    <a:lumMod val="50000"/>
                    <a:lumOff val="50000"/>
                  </a:schemeClr>
                </a:solidFill>
                <a:latin typeface="Calibri"/>
                <a:cs typeface="Calibri"/>
              </a:rPr>
              <a:t>Grégory Delahaye</a:t>
            </a:r>
            <a:r>
              <a:rPr lang="fr-FR" spc="-150" dirty="0">
                <a:solidFill>
                  <a:schemeClr val="tx1">
                    <a:lumMod val="50000"/>
                    <a:lumOff val="50000"/>
                  </a:schemeClr>
                </a:solidFill>
                <a:latin typeface="Calibri"/>
                <a:cs typeface="Calibri"/>
              </a:rPr>
              <a:t>, Normandie Tourisme</a:t>
            </a:r>
          </a:p>
          <a:p>
            <a:pPr marL="0" indent="0" algn="ctr">
              <a:spcBef>
                <a:spcPts val="2400"/>
              </a:spcBef>
              <a:buNone/>
            </a:pPr>
            <a:r>
              <a:rPr lang="fr-FR" sz="2800" b="1" spc="-150" dirty="0">
                <a:solidFill>
                  <a:schemeClr val="tx1">
                    <a:lumMod val="50000"/>
                    <a:lumOff val="50000"/>
                  </a:schemeClr>
                </a:solidFill>
                <a:latin typeface="Calibri"/>
                <a:cs typeface="Calibri"/>
              </a:rPr>
              <a:t>Mélanie </a:t>
            </a:r>
            <a:r>
              <a:rPr lang="fr-FR" sz="2800" b="1" spc="-150" dirty="0" err="1">
                <a:solidFill>
                  <a:schemeClr val="tx1">
                    <a:lumMod val="50000"/>
                    <a:lumOff val="50000"/>
                  </a:schemeClr>
                </a:solidFill>
                <a:latin typeface="Calibri"/>
                <a:cs typeface="Calibri"/>
              </a:rPr>
              <a:t>Fouquerel</a:t>
            </a:r>
            <a:r>
              <a:rPr lang="fr-FR" sz="2800" spc="-150" dirty="0">
                <a:solidFill>
                  <a:schemeClr val="tx1">
                    <a:lumMod val="50000"/>
                    <a:lumOff val="50000"/>
                  </a:schemeClr>
                </a:solidFill>
                <a:latin typeface="Calibri"/>
                <a:cs typeface="Calibri"/>
              </a:rPr>
              <a:t>, Calvados </a:t>
            </a:r>
            <a:r>
              <a:rPr lang="fr-FR" spc="-150" dirty="0">
                <a:solidFill>
                  <a:schemeClr val="tx1">
                    <a:lumMod val="50000"/>
                    <a:lumOff val="50000"/>
                  </a:schemeClr>
                </a:solidFill>
                <a:latin typeface="Calibri"/>
                <a:cs typeface="Calibri"/>
              </a:rPr>
              <a:t>Père Magloire L'Expérience</a:t>
            </a:r>
            <a:endParaRPr lang="fr-FR" sz="2800" spc="-150" dirty="0">
              <a:solidFill>
                <a:schemeClr val="tx1">
                  <a:lumMod val="50000"/>
                  <a:lumOff val="50000"/>
                </a:schemeClr>
              </a:solidFill>
            </a:endParaRPr>
          </a:p>
        </p:txBody>
      </p:sp>
      <p:sp>
        <p:nvSpPr>
          <p:cNvPr id="7" name="Titre 2"/>
          <p:cNvSpPr txBox="1">
            <a:spLocks/>
          </p:cNvSpPr>
          <p:nvPr/>
        </p:nvSpPr>
        <p:spPr>
          <a:xfrm>
            <a:off x="1991544" y="188640"/>
            <a:ext cx="8496944" cy="1143000"/>
          </a:xfrm>
          <a:prstGeom prst="rect">
            <a:avLst/>
          </a:prstGeom>
        </p:spPr>
        <p:txBody>
          <a:bodyPr>
            <a:normAutofit fontScale="77500" lnSpcReduction="20000"/>
          </a:bodyPr>
          <a:lstStyle>
            <a:lvl1pPr algn="ctr" defTabSz="914400" rtl="0" eaLnBrk="1" latinLnBrk="0" hangingPunct="1">
              <a:spcBef>
                <a:spcPct val="0"/>
              </a:spcBef>
              <a:buNone/>
              <a:defRPr sz="4400" i="0" kern="1200">
                <a:solidFill>
                  <a:schemeClr val="accent1"/>
                </a:solidFill>
                <a:latin typeface="Trebuchet MS" panose="020B0603020202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rPr>
              <a:t>LES WEBINAIRES DU TOURISME NORMAND</a:t>
            </a:r>
            <a:br>
              <a:rPr kumimoji="0" lang="fr-FR" sz="44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rPr>
            </a:br>
            <a:r>
              <a:rPr lang="fr-FR" sz="2800">
                <a:solidFill>
                  <a:prstClr val="black">
                    <a:lumMod val="50000"/>
                    <a:lumOff val="50000"/>
                  </a:prstClr>
                </a:solidFill>
              </a:rPr>
              <a:t>Février 2024</a:t>
            </a:r>
            <a:endParaRPr kumimoji="0" lang="fr-FR" sz="2800" b="0" i="0" u="none" strike="noStrike" kern="1200" cap="none" spc="0" normalizeH="0" baseline="0" noProof="0">
              <a:ln>
                <a:noFill/>
              </a:ln>
              <a:solidFill>
                <a:prstClr val="black">
                  <a:lumMod val="50000"/>
                  <a:lumOff val="50000"/>
                </a:prstClr>
              </a:solidFill>
              <a:effectLst/>
              <a:uLnTx/>
              <a:uFillTx/>
              <a:latin typeface="Trebuchet MS" panose="020B0603020202020204" pitchFamily="34" charset="0"/>
              <a:ea typeface="+mj-ea"/>
              <a:cs typeface="+mj-cs"/>
            </a:endParaRPr>
          </a:p>
        </p:txBody>
      </p:sp>
    </p:spTree>
    <p:extLst>
      <p:ext uri="{BB962C8B-B14F-4D97-AF65-F5344CB8AC3E}">
        <p14:creationId xmlns:p14="http://schemas.microsoft.com/office/powerpoint/2010/main" val="4031891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4C161-A7D8-BB2F-3357-989056586353}"/>
              </a:ext>
            </a:extLst>
          </p:cNvPr>
          <p:cNvSpPr>
            <a:spLocks noGrp="1"/>
          </p:cNvSpPr>
          <p:nvPr>
            <p:ph type="title"/>
          </p:nvPr>
        </p:nvSpPr>
        <p:spPr>
          <a:xfrm>
            <a:off x="838200" y="126768"/>
            <a:ext cx="10515600" cy="1325563"/>
          </a:xfrm>
        </p:spPr>
        <p:txBody>
          <a:bodyPr>
            <a:normAutofit/>
          </a:bodyPr>
          <a:lstStyle/>
          <a:p>
            <a:pPr algn="ctr"/>
            <a:r>
              <a:rPr lang="fr-FR">
                <a:solidFill>
                  <a:srgbClr val="009BA9"/>
                </a:solidFill>
                <a:latin typeface="+mn-lt"/>
                <a:ea typeface="Cooper Hewitt" pitchFamily="2" charset="0"/>
                <a:cs typeface="Calibri"/>
              </a:rPr>
              <a:t>En résumé</a:t>
            </a:r>
          </a:p>
        </p:txBody>
      </p:sp>
      <p:sp>
        <p:nvSpPr>
          <p:cNvPr id="3" name="Espace réservé du contenu 2">
            <a:extLst>
              <a:ext uri="{FF2B5EF4-FFF2-40B4-BE49-F238E27FC236}">
                <a16:creationId xmlns:a16="http://schemas.microsoft.com/office/drawing/2014/main" id="{AB479999-572D-2920-3D98-1E94A6DC7FD3}"/>
              </a:ext>
            </a:extLst>
          </p:cNvPr>
          <p:cNvSpPr>
            <a:spLocks noGrp="1"/>
          </p:cNvSpPr>
          <p:nvPr>
            <p:ph idx="1"/>
          </p:nvPr>
        </p:nvSpPr>
        <p:spPr>
          <a:xfrm>
            <a:off x="838200" y="1462479"/>
            <a:ext cx="11038726" cy="4351338"/>
          </a:xfrm>
        </p:spPr>
        <p:txBody>
          <a:bodyPr vert="horz" lIns="91440" tIns="45720" rIns="91440" bIns="45720" rtlCol="0" anchor="t">
            <a:normAutofit fontScale="92500" lnSpcReduction="20000"/>
          </a:bodyPr>
          <a:lstStyle/>
          <a:p>
            <a:pPr>
              <a:spcBef>
                <a:spcPts val="2400"/>
              </a:spcBef>
            </a:pPr>
            <a:r>
              <a:rPr lang="fr-FR" sz="2500" dirty="0">
                <a:latin typeface="Calibri"/>
                <a:ea typeface="Calibri"/>
                <a:cs typeface="Calibri"/>
              </a:rPr>
              <a:t>Tarif réduit de </a:t>
            </a:r>
            <a:r>
              <a:rPr lang="fr-FR" sz="2500" b="1" dirty="0">
                <a:latin typeface="Calibri"/>
                <a:ea typeface="Calibri"/>
                <a:cs typeface="Calibri"/>
              </a:rPr>
              <a:t>minimum 10%</a:t>
            </a:r>
            <a:r>
              <a:rPr lang="fr-FR" sz="2500" b="1" u="sng" dirty="0">
                <a:latin typeface="Calibri"/>
                <a:ea typeface="Calibri"/>
                <a:cs typeface="Calibri"/>
              </a:rPr>
              <a:t> </a:t>
            </a:r>
            <a:r>
              <a:rPr lang="fr-FR" sz="2500" dirty="0">
                <a:latin typeface="Calibri"/>
                <a:ea typeface="Calibri"/>
                <a:cs typeface="Calibri"/>
              </a:rPr>
              <a:t>sur le plein tarif en vigueur pour les visiteurs qui peuvent justifier qu’ils sont venus en train, en bus/car ou à vélo. </a:t>
            </a:r>
            <a:br>
              <a:rPr lang="fr-FR" sz="2500" dirty="0">
                <a:ea typeface="Calibri"/>
                <a:cs typeface="Calibri"/>
              </a:rPr>
            </a:br>
            <a:r>
              <a:rPr lang="fr-FR" sz="2500" u="sng" dirty="0">
                <a:latin typeface="Calibri"/>
                <a:ea typeface="Calibri"/>
                <a:cs typeface="Calibri"/>
              </a:rPr>
              <a:t>Attention, la démarche nécessite d’accepter les trois modes de transport.</a:t>
            </a:r>
          </a:p>
          <a:p>
            <a:pPr marL="0" indent="0">
              <a:spcBef>
                <a:spcPts val="2400"/>
              </a:spcBef>
              <a:buNone/>
            </a:pPr>
            <a:endParaRPr lang="fr-FR" sz="2500" b="1" u="sng" dirty="0">
              <a:latin typeface="Calibri" panose="020F0502020204030204" pitchFamily="34" charset="0"/>
              <a:ea typeface="Calibri"/>
              <a:cs typeface="Calibri" panose="020F0502020204030204" pitchFamily="34" charset="0"/>
            </a:endParaRPr>
          </a:p>
          <a:p>
            <a:pPr>
              <a:lnSpc>
                <a:spcPct val="100000"/>
              </a:lnSpc>
              <a:spcBef>
                <a:spcPct val="20000"/>
              </a:spcBef>
            </a:pPr>
            <a:r>
              <a:rPr lang="fr-FR" sz="2500" dirty="0">
                <a:ea typeface="Calibri"/>
                <a:cs typeface="Calibri"/>
              </a:rPr>
              <a:t>Un kit de communication pour les structures qui s'engagent : affiche, vitrophanie, multi-images pour les réseaux sociaux, mini-vidéo motion design, notice du kit de communication et « guide du tarif bas-carbone ». </a:t>
            </a:r>
          </a:p>
          <a:p>
            <a:pPr marL="0" indent="0">
              <a:lnSpc>
                <a:spcPct val="100000"/>
              </a:lnSpc>
              <a:spcBef>
                <a:spcPct val="20000"/>
              </a:spcBef>
              <a:buNone/>
            </a:pPr>
            <a:endParaRPr lang="fr-FR" sz="2500" dirty="0">
              <a:ea typeface="Calibri"/>
              <a:cs typeface="Calibri"/>
            </a:endParaRPr>
          </a:p>
          <a:p>
            <a:pPr>
              <a:lnSpc>
                <a:spcPct val="100000"/>
              </a:lnSpc>
              <a:spcBef>
                <a:spcPct val="20000"/>
              </a:spcBef>
            </a:pPr>
            <a:r>
              <a:rPr lang="fr-FR" sz="2500" dirty="0">
                <a:ea typeface="Calibri"/>
                <a:cs typeface="Calibri"/>
              </a:rPr>
              <a:t>Un plan de communication régional porté par la Région Normandie, la SNCF Nomad Train et Nomad Car et Normandie Tourisme </a:t>
            </a:r>
            <a:r>
              <a:rPr lang="fr-FR" sz="2500" b="1" u="sng" dirty="0">
                <a:ea typeface="Calibri"/>
                <a:cs typeface="Calibri"/>
                <a:sym typeface="Wingdings" panose="05000000000000000000" pitchFamily="2" charset="2"/>
              </a:rPr>
              <a:t> pour le moment, cette communication se fera sur les sites de visite, musées, prestataires d’activités et toute structure proposant des prestations payantes (OT).</a:t>
            </a:r>
            <a:endParaRPr lang="fr-FR" sz="2500" b="1" u="sng" dirty="0"/>
          </a:p>
        </p:txBody>
      </p:sp>
      <p:sp>
        <p:nvSpPr>
          <p:cNvPr id="7" name="Rectangle 6">
            <a:extLst>
              <a:ext uri="{FF2B5EF4-FFF2-40B4-BE49-F238E27FC236}">
                <a16:creationId xmlns:a16="http://schemas.microsoft.com/office/drawing/2014/main" id="{BA3ECD00-50DD-4EAC-0149-D10320360D69}"/>
              </a:ext>
            </a:extLst>
          </p:cNvPr>
          <p:cNvSpPr/>
          <p:nvPr/>
        </p:nvSpPr>
        <p:spPr>
          <a:xfrm>
            <a:off x="-1" y="0"/>
            <a:ext cx="428625" cy="6858000"/>
          </a:xfrm>
          <a:prstGeom prst="rect">
            <a:avLst/>
          </a:prstGeom>
          <a:solidFill>
            <a:srgbClr val="0085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5B2141C4-B174-6CF8-1B13-68CB300BDD8F}"/>
              </a:ext>
            </a:extLst>
          </p:cNvPr>
          <p:cNvSpPr txBox="1"/>
          <p:nvPr/>
        </p:nvSpPr>
        <p:spPr>
          <a:xfrm>
            <a:off x="8858993" y="6374486"/>
            <a:ext cx="1401288" cy="287678"/>
          </a:xfrm>
          <a:prstGeom prst="rect">
            <a:avLst/>
          </a:prstGeom>
          <a:noFill/>
        </p:spPr>
        <p:txBody>
          <a:bodyPr wrap="square" rtlCol="0">
            <a:spAutoFit/>
          </a:bodyPr>
          <a:lstStyle/>
          <a:p>
            <a:r>
              <a:rPr lang="fr-FR" sz="1200"/>
              <a:t>Avec le soutien de</a:t>
            </a:r>
          </a:p>
        </p:txBody>
      </p:sp>
      <p:pic>
        <p:nvPicPr>
          <p:cNvPr id="10" name="Image 9" descr="Une image contenant texte, Police, logo, Graphique&#10;&#10;Description générée automatiquement">
            <a:extLst>
              <a:ext uri="{FF2B5EF4-FFF2-40B4-BE49-F238E27FC236}">
                <a16:creationId xmlns:a16="http://schemas.microsoft.com/office/drawing/2014/main" id="{F94917BF-569D-7E3E-36F9-88D426B88C5E}"/>
              </a:ext>
            </a:extLst>
          </p:cNvPr>
          <p:cNvPicPr>
            <a:picLocks noChangeAspect="1"/>
          </p:cNvPicPr>
          <p:nvPr/>
        </p:nvPicPr>
        <p:blipFill>
          <a:blip r:embed="rId2"/>
          <a:stretch>
            <a:fillRect/>
          </a:stretch>
        </p:blipFill>
        <p:spPr>
          <a:xfrm>
            <a:off x="10114643" y="6130000"/>
            <a:ext cx="2077357" cy="721608"/>
          </a:xfrm>
          <a:prstGeom prst="rect">
            <a:avLst/>
          </a:prstGeom>
        </p:spPr>
      </p:pic>
      <p:pic>
        <p:nvPicPr>
          <p:cNvPr id="11" name="Image 10" descr="Une image contenant texte, Police, Graphique, logo&#10;&#10;Description générée automatiquement">
            <a:extLst>
              <a:ext uri="{FF2B5EF4-FFF2-40B4-BE49-F238E27FC236}">
                <a16:creationId xmlns:a16="http://schemas.microsoft.com/office/drawing/2014/main" id="{F8D8C3CC-8490-633C-BFE7-0A1FE4114D54}"/>
              </a:ext>
            </a:extLst>
          </p:cNvPr>
          <p:cNvPicPr>
            <a:picLocks noChangeAspect="1"/>
          </p:cNvPicPr>
          <p:nvPr/>
        </p:nvPicPr>
        <p:blipFill>
          <a:blip r:embed="rId3"/>
          <a:stretch>
            <a:fillRect/>
          </a:stretch>
        </p:blipFill>
        <p:spPr>
          <a:xfrm>
            <a:off x="428624" y="6178650"/>
            <a:ext cx="2397703" cy="679350"/>
          </a:xfrm>
          <a:prstGeom prst="rect">
            <a:avLst/>
          </a:prstGeom>
        </p:spPr>
      </p:pic>
    </p:spTree>
    <p:extLst>
      <p:ext uri="{BB962C8B-B14F-4D97-AF65-F5344CB8AC3E}">
        <p14:creationId xmlns:p14="http://schemas.microsoft.com/office/powerpoint/2010/main" val="377174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4C161-A7D8-BB2F-3357-989056586353}"/>
              </a:ext>
            </a:extLst>
          </p:cNvPr>
          <p:cNvSpPr>
            <a:spLocks noGrp="1"/>
          </p:cNvSpPr>
          <p:nvPr>
            <p:ph type="title"/>
          </p:nvPr>
        </p:nvSpPr>
        <p:spPr>
          <a:xfrm>
            <a:off x="838200" y="112425"/>
            <a:ext cx="10515600" cy="1325563"/>
          </a:xfrm>
        </p:spPr>
        <p:txBody>
          <a:bodyPr>
            <a:normAutofit/>
          </a:bodyPr>
          <a:lstStyle/>
          <a:p>
            <a:pPr algn="ctr"/>
            <a:r>
              <a:rPr lang="fr-FR">
                <a:solidFill>
                  <a:srgbClr val="009BA9"/>
                </a:solidFill>
                <a:latin typeface="+mn-lt"/>
                <a:ea typeface="Cooper Hewitt" pitchFamily="2" charset="0"/>
                <a:cs typeface="Calibri"/>
              </a:rPr>
              <a:t>Sites engagés et prochaines étapes </a:t>
            </a:r>
          </a:p>
        </p:txBody>
      </p:sp>
      <p:graphicFrame>
        <p:nvGraphicFramePr>
          <p:cNvPr id="10" name="Espace réservé du contenu 9">
            <a:extLst>
              <a:ext uri="{FF2B5EF4-FFF2-40B4-BE49-F238E27FC236}">
                <a16:creationId xmlns:a16="http://schemas.microsoft.com/office/drawing/2014/main" id="{8009B8F6-6C90-83F8-6A31-7D58F5BBA8F2}"/>
              </a:ext>
            </a:extLst>
          </p:cNvPr>
          <p:cNvGraphicFramePr>
            <a:graphicFrameLocks noGrp="1"/>
          </p:cNvGraphicFramePr>
          <p:nvPr>
            <p:ph idx="1"/>
            <p:extLst>
              <p:ext uri="{D42A27DB-BD31-4B8C-83A1-F6EECF244321}">
                <p14:modId xmlns:p14="http://schemas.microsoft.com/office/powerpoint/2010/main" val="4051517862"/>
              </p:ext>
            </p:extLst>
          </p:nvPr>
        </p:nvGraphicFramePr>
        <p:xfrm>
          <a:off x="663102" y="1731455"/>
          <a:ext cx="4735749"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4" descr="Une image contenant texte, Police, Graphique, logo&#10;&#10;Description générée automatiquement">
            <a:extLst>
              <a:ext uri="{FF2B5EF4-FFF2-40B4-BE49-F238E27FC236}">
                <a16:creationId xmlns:a16="http://schemas.microsoft.com/office/drawing/2014/main" id="{F7C15DCB-AE60-C35B-368A-FDF0BBF0830A}"/>
              </a:ext>
            </a:extLst>
          </p:cNvPr>
          <p:cNvPicPr>
            <a:picLocks noChangeAspect="1"/>
          </p:cNvPicPr>
          <p:nvPr/>
        </p:nvPicPr>
        <p:blipFill>
          <a:blip r:embed="rId3"/>
          <a:stretch>
            <a:fillRect/>
          </a:stretch>
        </p:blipFill>
        <p:spPr>
          <a:xfrm>
            <a:off x="428624" y="6178650"/>
            <a:ext cx="2397703" cy="679350"/>
          </a:xfrm>
          <a:prstGeom prst="rect">
            <a:avLst/>
          </a:prstGeom>
        </p:spPr>
      </p:pic>
      <p:sp>
        <p:nvSpPr>
          <p:cNvPr id="4" name="Rectangle 3">
            <a:extLst>
              <a:ext uri="{FF2B5EF4-FFF2-40B4-BE49-F238E27FC236}">
                <a16:creationId xmlns:a16="http://schemas.microsoft.com/office/drawing/2014/main" id="{2A6DECB9-D5C6-E447-40D7-B6A9E69E4F73}"/>
              </a:ext>
            </a:extLst>
          </p:cNvPr>
          <p:cNvSpPr/>
          <p:nvPr/>
        </p:nvSpPr>
        <p:spPr>
          <a:xfrm>
            <a:off x="-1" y="0"/>
            <a:ext cx="428625" cy="6858000"/>
          </a:xfrm>
          <a:prstGeom prst="rect">
            <a:avLst/>
          </a:prstGeom>
          <a:solidFill>
            <a:srgbClr val="0085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Une image contenant texte, Police, logo, Graphique&#10;&#10;Description générée automatiquement">
            <a:extLst>
              <a:ext uri="{FF2B5EF4-FFF2-40B4-BE49-F238E27FC236}">
                <a16:creationId xmlns:a16="http://schemas.microsoft.com/office/drawing/2014/main" id="{3D3BC45D-8977-A8FE-D26B-C40EF1B162E2}"/>
              </a:ext>
            </a:extLst>
          </p:cNvPr>
          <p:cNvPicPr>
            <a:picLocks noChangeAspect="1"/>
          </p:cNvPicPr>
          <p:nvPr/>
        </p:nvPicPr>
        <p:blipFill>
          <a:blip r:embed="rId4"/>
          <a:stretch>
            <a:fillRect/>
          </a:stretch>
        </p:blipFill>
        <p:spPr>
          <a:xfrm>
            <a:off x="10177153" y="6123560"/>
            <a:ext cx="2014847" cy="699894"/>
          </a:xfrm>
          <a:prstGeom prst="rect">
            <a:avLst/>
          </a:prstGeom>
        </p:spPr>
      </p:pic>
      <p:sp>
        <p:nvSpPr>
          <p:cNvPr id="8" name="ZoneTexte 7">
            <a:extLst>
              <a:ext uri="{FF2B5EF4-FFF2-40B4-BE49-F238E27FC236}">
                <a16:creationId xmlns:a16="http://schemas.microsoft.com/office/drawing/2014/main" id="{9930F3BB-788B-C052-F5D4-419F4548515D}"/>
              </a:ext>
            </a:extLst>
          </p:cNvPr>
          <p:cNvSpPr txBox="1"/>
          <p:nvPr/>
        </p:nvSpPr>
        <p:spPr>
          <a:xfrm>
            <a:off x="8972677" y="6373642"/>
            <a:ext cx="1401288" cy="287678"/>
          </a:xfrm>
          <a:prstGeom prst="rect">
            <a:avLst/>
          </a:prstGeom>
          <a:noFill/>
        </p:spPr>
        <p:txBody>
          <a:bodyPr wrap="square" rtlCol="0">
            <a:spAutoFit/>
          </a:bodyPr>
          <a:lstStyle/>
          <a:p>
            <a:r>
              <a:rPr lang="fr-FR" sz="1200"/>
              <a:t>Avec le soutien de</a:t>
            </a:r>
          </a:p>
        </p:txBody>
      </p:sp>
      <p:sp>
        <p:nvSpPr>
          <p:cNvPr id="11" name="ZoneTexte 10">
            <a:extLst>
              <a:ext uri="{FF2B5EF4-FFF2-40B4-BE49-F238E27FC236}">
                <a16:creationId xmlns:a16="http://schemas.microsoft.com/office/drawing/2014/main" id="{ACAF8897-D7E2-AF04-98AC-74EC583F1471}"/>
              </a:ext>
            </a:extLst>
          </p:cNvPr>
          <p:cNvSpPr txBox="1"/>
          <p:nvPr/>
        </p:nvSpPr>
        <p:spPr>
          <a:xfrm>
            <a:off x="744608" y="1312432"/>
            <a:ext cx="3599234" cy="646331"/>
          </a:xfrm>
          <a:prstGeom prst="rect">
            <a:avLst/>
          </a:prstGeom>
          <a:noFill/>
        </p:spPr>
        <p:txBody>
          <a:bodyPr wrap="square" lIns="91440" tIns="45720" rIns="91440" bIns="45720" rtlCol="0" anchor="t">
            <a:spAutoFit/>
          </a:bodyPr>
          <a:lstStyle/>
          <a:p>
            <a:r>
              <a:rPr lang="fr-FR" b="1" u="sng"/>
              <a:t>Au 9 février 2024 : 63 sites engagés </a:t>
            </a:r>
          </a:p>
          <a:p>
            <a:endParaRPr lang="fr-FR"/>
          </a:p>
        </p:txBody>
      </p:sp>
      <p:sp>
        <p:nvSpPr>
          <p:cNvPr id="12" name="ZoneTexte 11">
            <a:extLst>
              <a:ext uri="{FF2B5EF4-FFF2-40B4-BE49-F238E27FC236}">
                <a16:creationId xmlns:a16="http://schemas.microsoft.com/office/drawing/2014/main" id="{7077A811-AF63-9946-4B94-C8C2A6ECF43C}"/>
              </a:ext>
            </a:extLst>
          </p:cNvPr>
          <p:cNvSpPr txBox="1"/>
          <p:nvPr/>
        </p:nvSpPr>
        <p:spPr>
          <a:xfrm>
            <a:off x="4544807" y="2419489"/>
            <a:ext cx="3599234" cy="369332"/>
          </a:xfrm>
          <a:prstGeom prst="rect">
            <a:avLst/>
          </a:prstGeom>
          <a:noFill/>
        </p:spPr>
        <p:txBody>
          <a:bodyPr wrap="square" rtlCol="0">
            <a:spAutoFit/>
          </a:bodyPr>
          <a:lstStyle/>
          <a:p>
            <a:pPr algn="ctr"/>
            <a:r>
              <a:rPr lang="fr-FR" b="1" u="sng"/>
              <a:t>Les prochaines étapes </a:t>
            </a:r>
          </a:p>
        </p:txBody>
      </p:sp>
      <p:sp>
        <p:nvSpPr>
          <p:cNvPr id="13" name="ZoneTexte 12">
            <a:extLst>
              <a:ext uri="{FF2B5EF4-FFF2-40B4-BE49-F238E27FC236}">
                <a16:creationId xmlns:a16="http://schemas.microsoft.com/office/drawing/2014/main" id="{759F4628-7BA9-2688-B017-96D0A3B908F2}"/>
              </a:ext>
            </a:extLst>
          </p:cNvPr>
          <p:cNvSpPr txBox="1"/>
          <p:nvPr/>
        </p:nvSpPr>
        <p:spPr>
          <a:xfrm>
            <a:off x="4587939" y="1715155"/>
            <a:ext cx="7723238" cy="646331"/>
          </a:xfrm>
          <a:prstGeom prst="rect">
            <a:avLst/>
          </a:prstGeom>
          <a:noFill/>
        </p:spPr>
        <p:txBody>
          <a:bodyPr wrap="square" rtlCol="0">
            <a:spAutoFit/>
          </a:bodyPr>
          <a:lstStyle/>
          <a:p>
            <a:r>
              <a:rPr lang="fr-FR" b="1">
                <a:solidFill>
                  <a:srgbClr val="FF0000"/>
                </a:solidFill>
              </a:rPr>
              <a:t>Important : Il est possible de rejoindre la démarche tout au long de l’année. </a:t>
            </a:r>
          </a:p>
          <a:p>
            <a:endParaRPr lang="fr-FR"/>
          </a:p>
        </p:txBody>
      </p:sp>
      <p:sp>
        <p:nvSpPr>
          <p:cNvPr id="14" name="ZoneTexte 13">
            <a:extLst>
              <a:ext uri="{FF2B5EF4-FFF2-40B4-BE49-F238E27FC236}">
                <a16:creationId xmlns:a16="http://schemas.microsoft.com/office/drawing/2014/main" id="{57BE5F8C-2F0A-03AE-BA04-01ACC4E4B9DB}"/>
              </a:ext>
            </a:extLst>
          </p:cNvPr>
          <p:cNvSpPr txBox="1"/>
          <p:nvPr/>
        </p:nvSpPr>
        <p:spPr>
          <a:xfrm>
            <a:off x="5083421" y="3074056"/>
            <a:ext cx="6370362" cy="286232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fr-FR"/>
              <a:t>Les sites engagés recevront fin mars le kit de communication</a:t>
            </a:r>
          </a:p>
          <a:p>
            <a:pPr>
              <a:lnSpc>
                <a:spcPct val="150000"/>
              </a:lnSpc>
            </a:pPr>
            <a:r>
              <a:rPr lang="fr-FR"/>
              <a:t> </a:t>
            </a:r>
          </a:p>
          <a:p>
            <a:pPr marL="285750" indent="-285750">
              <a:lnSpc>
                <a:spcPct val="150000"/>
              </a:lnSpc>
              <a:buFont typeface="Arial" panose="020B0604020202020204" pitchFamily="34" charset="0"/>
              <a:buChar char="•"/>
            </a:pPr>
            <a:r>
              <a:rPr lang="fr-FR"/>
              <a:t>La communication régionale sera lancée au printemps avec : </a:t>
            </a:r>
          </a:p>
          <a:p>
            <a:pPr marL="285750" indent="-285750">
              <a:lnSpc>
                <a:spcPct val="150000"/>
              </a:lnSpc>
              <a:buFont typeface="Wingdings" panose="05000000000000000000" pitchFamily="2" charset="2"/>
              <a:buChar char="ü"/>
            </a:pPr>
            <a:r>
              <a:rPr lang="fr-FR"/>
              <a:t>Une conférence de presse</a:t>
            </a:r>
          </a:p>
          <a:p>
            <a:pPr marL="285750" indent="-285750">
              <a:lnSpc>
                <a:spcPct val="150000"/>
              </a:lnSpc>
              <a:buFont typeface="Wingdings" panose="05000000000000000000" pitchFamily="2" charset="2"/>
              <a:buChar char="ü"/>
            </a:pPr>
            <a:r>
              <a:rPr lang="fr-FR"/>
              <a:t>Un communiqué de presse</a:t>
            </a:r>
          </a:p>
          <a:p>
            <a:pPr marL="285750" indent="-285750">
              <a:lnSpc>
                <a:spcPct val="150000"/>
              </a:lnSpc>
              <a:buFont typeface="Wingdings" panose="05000000000000000000" pitchFamily="2" charset="2"/>
              <a:buChar char="ü"/>
            </a:pPr>
            <a:r>
              <a:rPr lang="fr-FR"/>
              <a:t>Des actions « push » sur différents canaux de communication </a:t>
            </a:r>
          </a:p>
          <a:p>
            <a:endParaRPr lang="fr-FR"/>
          </a:p>
        </p:txBody>
      </p:sp>
    </p:spTree>
    <p:extLst>
      <p:ext uri="{BB962C8B-B14F-4D97-AF65-F5344CB8AC3E}">
        <p14:creationId xmlns:p14="http://schemas.microsoft.com/office/powerpoint/2010/main" val="233170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4C161-A7D8-BB2F-3357-989056586353}"/>
              </a:ext>
            </a:extLst>
          </p:cNvPr>
          <p:cNvSpPr>
            <a:spLocks noGrp="1"/>
          </p:cNvSpPr>
          <p:nvPr>
            <p:ph type="title"/>
          </p:nvPr>
        </p:nvSpPr>
        <p:spPr>
          <a:xfrm>
            <a:off x="838200" y="137069"/>
            <a:ext cx="10515600" cy="1325563"/>
          </a:xfrm>
        </p:spPr>
        <p:txBody>
          <a:bodyPr>
            <a:normAutofit/>
          </a:bodyPr>
          <a:lstStyle/>
          <a:p>
            <a:pPr algn="ctr"/>
            <a:r>
              <a:rPr lang="fr-FR">
                <a:solidFill>
                  <a:srgbClr val="009BA9"/>
                </a:solidFill>
                <a:latin typeface="+mn-lt"/>
                <a:cs typeface="Calibri"/>
              </a:rPr>
              <a:t>Le retour de Calvados Expérience</a:t>
            </a:r>
            <a:endParaRPr lang="en-US"/>
          </a:p>
        </p:txBody>
      </p:sp>
      <p:pic>
        <p:nvPicPr>
          <p:cNvPr id="5" name="Image 4" descr="Une image contenant texte, Police, Graphique, logo&#10;&#10;Description générée automatiquement">
            <a:extLst>
              <a:ext uri="{FF2B5EF4-FFF2-40B4-BE49-F238E27FC236}">
                <a16:creationId xmlns:a16="http://schemas.microsoft.com/office/drawing/2014/main" id="{F7C15DCB-AE60-C35B-368A-FDF0BBF0830A}"/>
              </a:ext>
            </a:extLst>
          </p:cNvPr>
          <p:cNvPicPr>
            <a:picLocks noChangeAspect="1"/>
          </p:cNvPicPr>
          <p:nvPr/>
        </p:nvPicPr>
        <p:blipFill>
          <a:blip r:embed="rId2"/>
          <a:stretch>
            <a:fillRect/>
          </a:stretch>
        </p:blipFill>
        <p:spPr>
          <a:xfrm>
            <a:off x="428624" y="6178650"/>
            <a:ext cx="2397703" cy="679350"/>
          </a:xfrm>
          <a:prstGeom prst="rect">
            <a:avLst/>
          </a:prstGeom>
        </p:spPr>
      </p:pic>
      <p:sp>
        <p:nvSpPr>
          <p:cNvPr id="4" name="Rectangle 3">
            <a:extLst>
              <a:ext uri="{FF2B5EF4-FFF2-40B4-BE49-F238E27FC236}">
                <a16:creationId xmlns:a16="http://schemas.microsoft.com/office/drawing/2014/main" id="{2A6DECB9-D5C6-E447-40D7-B6A9E69E4F73}"/>
              </a:ext>
            </a:extLst>
          </p:cNvPr>
          <p:cNvSpPr/>
          <p:nvPr/>
        </p:nvSpPr>
        <p:spPr>
          <a:xfrm>
            <a:off x="-1" y="0"/>
            <a:ext cx="428625" cy="6858000"/>
          </a:xfrm>
          <a:prstGeom prst="rect">
            <a:avLst/>
          </a:prstGeom>
          <a:solidFill>
            <a:srgbClr val="0085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Une image contenant texte, Police, logo, Graphique&#10;&#10;Description générée automatiquement">
            <a:extLst>
              <a:ext uri="{FF2B5EF4-FFF2-40B4-BE49-F238E27FC236}">
                <a16:creationId xmlns:a16="http://schemas.microsoft.com/office/drawing/2014/main" id="{3D3BC45D-8977-A8FE-D26B-C40EF1B162E2}"/>
              </a:ext>
            </a:extLst>
          </p:cNvPr>
          <p:cNvPicPr>
            <a:picLocks noChangeAspect="1"/>
          </p:cNvPicPr>
          <p:nvPr/>
        </p:nvPicPr>
        <p:blipFill>
          <a:blip r:embed="rId3"/>
          <a:stretch>
            <a:fillRect/>
          </a:stretch>
        </p:blipFill>
        <p:spPr>
          <a:xfrm>
            <a:off x="10177153" y="6123560"/>
            <a:ext cx="2014847" cy="699894"/>
          </a:xfrm>
          <a:prstGeom prst="rect">
            <a:avLst/>
          </a:prstGeom>
        </p:spPr>
      </p:pic>
      <p:sp>
        <p:nvSpPr>
          <p:cNvPr id="8" name="ZoneTexte 7">
            <a:extLst>
              <a:ext uri="{FF2B5EF4-FFF2-40B4-BE49-F238E27FC236}">
                <a16:creationId xmlns:a16="http://schemas.microsoft.com/office/drawing/2014/main" id="{9930F3BB-788B-C052-F5D4-419F4548515D}"/>
              </a:ext>
            </a:extLst>
          </p:cNvPr>
          <p:cNvSpPr txBox="1"/>
          <p:nvPr/>
        </p:nvSpPr>
        <p:spPr>
          <a:xfrm>
            <a:off x="8972677" y="6373642"/>
            <a:ext cx="1401288" cy="287678"/>
          </a:xfrm>
          <a:prstGeom prst="rect">
            <a:avLst/>
          </a:prstGeom>
          <a:noFill/>
        </p:spPr>
        <p:txBody>
          <a:bodyPr wrap="square" rtlCol="0">
            <a:spAutoFit/>
          </a:bodyPr>
          <a:lstStyle/>
          <a:p>
            <a:r>
              <a:rPr lang="fr-FR" sz="1200"/>
              <a:t>Avec le soutien de</a:t>
            </a:r>
          </a:p>
        </p:txBody>
      </p:sp>
      <p:pic>
        <p:nvPicPr>
          <p:cNvPr id="9" name="Content Placeholder 8" descr="Calvados Père Magloire L'Experience (Pont-L'Eveque) - 2022 Alles wat u ...">
            <a:extLst>
              <a:ext uri="{FF2B5EF4-FFF2-40B4-BE49-F238E27FC236}">
                <a16:creationId xmlns:a16="http://schemas.microsoft.com/office/drawing/2014/main" id="{F4DD27ED-5FD3-6BB9-9757-AE0D644F882B}"/>
              </a:ext>
            </a:extLst>
          </p:cNvPr>
          <p:cNvPicPr>
            <a:picLocks noGrp="1" noChangeAspect="1"/>
          </p:cNvPicPr>
          <p:nvPr>
            <p:ph idx="1"/>
          </p:nvPr>
        </p:nvPicPr>
        <p:blipFill>
          <a:blip r:embed="rId4"/>
          <a:stretch>
            <a:fillRect/>
          </a:stretch>
        </p:blipFill>
        <p:spPr>
          <a:xfrm>
            <a:off x="6709537" y="1437436"/>
            <a:ext cx="4351338" cy="4351338"/>
          </a:xfrm>
        </p:spPr>
      </p:pic>
      <p:pic>
        <p:nvPicPr>
          <p:cNvPr id="15" name="Picture 14" descr="Calvados Experience (Pont-l'Évêque) - 2020 Lo que se debe saber antes ...">
            <a:extLst>
              <a:ext uri="{FF2B5EF4-FFF2-40B4-BE49-F238E27FC236}">
                <a16:creationId xmlns:a16="http://schemas.microsoft.com/office/drawing/2014/main" id="{B9209BF9-79A1-3EC3-FE39-A659D7854D6E}"/>
              </a:ext>
            </a:extLst>
          </p:cNvPr>
          <p:cNvPicPr>
            <a:picLocks noChangeAspect="1"/>
          </p:cNvPicPr>
          <p:nvPr/>
        </p:nvPicPr>
        <p:blipFill>
          <a:blip r:embed="rId5"/>
          <a:stretch>
            <a:fillRect/>
          </a:stretch>
        </p:blipFill>
        <p:spPr>
          <a:xfrm>
            <a:off x="838200" y="1653671"/>
            <a:ext cx="4856671" cy="3918867"/>
          </a:xfrm>
          <a:prstGeom prst="rect">
            <a:avLst/>
          </a:prstGeom>
        </p:spPr>
      </p:pic>
    </p:spTree>
    <p:extLst>
      <p:ext uri="{BB962C8B-B14F-4D97-AF65-F5344CB8AC3E}">
        <p14:creationId xmlns:p14="http://schemas.microsoft.com/office/powerpoint/2010/main" val="94376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Police, Graphique, logo&#10;&#10;Description générée automatiquement">
            <a:extLst>
              <a:ext uri="{FF2B5EF4-FFF2-40B4-BE49-F238E27FC236}">
                <a16:creationId xmlns:a16="http://schemas.microsoft.com/office/drawing/2014/main" id="{F7C15DCB-AE60-C35B-368A-FDF0BBF0830A}"/>
              </a:ext>
            </a:extLst>
          </p:cNvPr>
          <p:cNvPicPr>
            <a:picLocks noChangeAspect="1"/>
          </p:cNvPicPr>
          <p:nvPr/>
        </p:nvPicPr>
        <p:blipFill>
          <a:blip r:embed="rId2"/>
          <a:stretch>
            <a:fillRect/>
          </a:stretch>
        </p:blipFill>
        <p:spPr>
          <a:xfrm>
            <a:off x="428625" y="6175286"/>
            <a:ext cx="2409578" cy="682714"/>
          </a:xfrm>
          <a:prstGeom prst="rect">
            <a:avLst/>
          </a:prstGeom>
        </p:spPr>
      </p:pic>
      <p:sp>
        <p:nvSpPr>
          <p:cNvPr id="4" name="Rectangle 3">
            <a:extLst>
              <a:ext uri="{FF2B5EF4-FFF2-40B4-BE49-F238E27FC236}">
                <a16:creationId xmlns:a16="http://schemas.microsoft.com/office/drawing/2014/main" id="{CDB9C5EB-8DC6-0946-4E04-7895D04F4E1E}"/>
              </a:ext>
            </a:extLst>
          </p:cNvPr>
          <p:cNvSpPr/>
          <p:nvPr/>
        </p:nvSpPr>
        <p:spPr>
          <a:xfrm>
            <a:off x="-1" y="0"/>
            <a:ext cx="428625" cy="6858000"/>
          </a:xfrm>
          <a:prstGeom prst="rect">
            <a:avLst/>
          </a:prstGeom>
          <a:solidFill>
            <a:srgbClr val="0085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descr="Une image contenant texte, Police, logo, Graphique&#10;&#10;Description générée automatiquement">
            <a:extLst>
              <a:ext uri="{FF2B5EF4-FFF2-40B4-BE49-F238E27FC236}">
                <a16:creationId xmlns:a16="http://schemas.microsoft.com/office/drawing/2014/main" id="{EE0A1923-2BA7-0EC4-7F10-9EA73C39E044}"/>
              </a:ext>
            </a:extLst>
          </p:cNvPr>
          <p:cNvPicPr>
            <a:picLocks noChangeAspect="1"/>
          </p:cNvPicPr>
          <p:nvPr/>
        </p:nvPicPr>
        <p:blipFill>
          <a:blip r:embed="rId3"/>
          <a:stretch>
            <a:fillRect/>
          </a:stretch>
        </p:blipFill>
        <p:spPr>
          <a:xfrm>
            <a:off x="10129745" y="6137317"/>
            <a:ext cx="2062255" cy="716362"/>
          </a:xfrm>
          <a:prstGeom prst="rect">
            <a:avLst/>
          </a:prstGeom>
        </p:spPr>
      </p:pic>
      <p:sp>
        <p:nvSpPr>
          <p:cNvPr id="10" name="ZoneTexte 9">
            <a:extLst>
              <a:ext uri="{FF2B5EF4-FFF2-40B4-BE49-F238E27FC236}">
                <a16:creationId xmlns:a16="http://schemas.microsoft.com/office/drawing/2014/main" id="{1EA177B1-919A-5B64-1ACA-917A6B4A0FBC}"/>
              </a:ext>
            </a:extLst>
          </p:cNvPr>
          <p:cNvSpPr txBox="1"/>
          <p:nvPr/>
        </p:nvSpPr>
        <p:spPr>
          <a:xfrm>
            <a:off x="8972677" y="6371482"/>
            <a:ext cx="1401288" cy="287678"/>
          </a:xfrm>
          <a:prstGeom prst="rect">
            <a:avLst/>
          </a:prstGeom>
          <a:noFill/>
        </p:spPr>
        <p:txBody>
          <a:bodyPr wrap="square" rtlCol="0">
            <a:spAutoFit/>
          </a:bodyPr>
          <a:lstStyle/>
          <a:p>
            <a:r>
              <a:rPr lang="fr-FR" sz="1200"/>
              <a:t>Avec le soutien de</a:t>
            </a:r>
          </a:p>
        </p:txBody>
      </p:sp>
      <p:sp>
        <p:nvSpPr>
          <p:cNvPr id="11" name="Titre 1">
            <a:extLst>
              <a:ext uri="{FF2B5EF4-FFF2-40B4-BE49-F238E27FC236}">
                <a16:creationId xmlns:a16="http://schemas.microsoft.com/office/drawing/2014/main" id="{5CB082D2-C09A-017D-D071-F93E907AF689}"/>
              </a:ext>
            </a:extLst>
          </p:cNvPr>
          <p:cNvSpPr>
            <a:spLocks noGrp="1"/>
          </p:cNvSpPr>
          <p:nvPr/>
        </p:nvSpPr>
        <p:spPr>
          <a:xfrm>
            <a:off x="609600" y="299541"/>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i="0" kern="1200">
                <a:solidFill>
                  <a:schemeClr val="accent1"/>
                </a:solidFill>
                <a:latin typeface="Calibri" panose="020F0502020204030204" pitchFamily="34" charset="0"/>
                <a:ea typeface="Cooper Hewitt" pitchFamily="2" charset="0"/>
                <a:cs typeface="Calibri" panose="020F0502020204030204" pitchFamily="34" charset="0"/>
              </a:defRPr>
            </a:lvl1pPr>
          </a:lstStyle>
          <a:p>
            <a:r>
              <a:rPr lang="fr-FR">
                <a:solidFill>
                  <a:srgbClr val="009BA9"/>
                </a:solidFill>
                <a:latin typeface="+mn-lt"/>
                <a:cs typeface="Calibri"/>
              </a:rPr>
              <a:t>L</a:t>
            </a:r>
            <a:r>
              <a:rPr lang="fr-FR">
                <a:solidFill>
                  <a:srgbClr val="009BA9"/>
                </a:solidFill>
                <a:latin typeface="+mn-lt"/>
                <a:ea typeface="Cooper Hewitt" pitchFamily="2" charset="0"/>
                <a:cs typeface="Calibri"/>
              </a:rPr>
              <a:t>es interrogations sur le tarif bas-carbone </a:t>
            </a:r>
            <a:endParaRPr lang="fr-FR"/>
          </a:p>
        </p:txBody>
      </p:sp>
      <p:sp>
        <p:nvSpPr>
          <p:cNvPr id="12" name="Espace réservé du contenu 2">
            <a:extLst>
              <a:ext uri="{FF2B5EF4-FFF2-40B4-BE49-F238E27FC236}">
                <a16:creationId xmlns:a16="http://schemas.microsoft.com/office/drawing/2014/main" id="{F3C78602-7BC1-A2A2-5AF2-6A7DCFEC9AFC}"/>
              </a:ext>
            </a:extLst>
          </p:cNvPr>
          <p:cNvSpPr>
            <a:spLocks noGrp="1"/>
          </p:cNvSpPr>
          <p:nvPr/>
        </p:nvSpPr>
        <p:spPr>
          <a:xfrm>
            <a:off x="428624" y="1306858"/>
            <a:ext cx="11373852" cy="5064624"/>
          </a:xfrm>
          <a:prstGeom prst="rect">
            <a:avLst/>
          </a:prstGeom>
        </p:spPr>
        <p:txBody>
          <a:bodyPr vert="horz" lIns="91440" tIns="45720" rIns="91440" bIns="45720" rtlCol="0" anchor="t">
            <a:normAutofit lnSpcReduction="10000"/>
          </a:bodyPr>
          <a:lstStyle>
            <a:lvl1pPr marL="342900" indent="-342900" algn="l" defTabSz="914400" rtl="0" eaLnBrk="1" latinLnBrk="0" hangingPunct="1">
              <a:spcBef>
                <a:spcPct val="20000"/>
              </a:spcBef>
              <a:buFont typeface="Wingdings" panose="05000000000000000000" pitchFamily="2" charset="2"/>
              <a:buChar char="Ø"/>
              <a:defRPr sz="3200" kern="1200">
                <a:solidFill>
                  <a:schemeClr val="tx1"/>
                </a:solidFill>
                <a:latin typeface="Calibri" panose="020F0502020204030204" pitchFamily="34" charset="0"/>
                <a:ea typeface="Cooper Hewitt" pitchFamily="2" charset="0"/>
                <a:cs typeface="Calibri" panose="020F0502020204030204"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solidFill>
                <a:latin typeface="Calibri" panose="020F0502020204030204" pitchFamily="34" charset="0"/>
                <a:ea typeface="Cooper Hewitt" pitchFamily="2" charset="0"/>
                <a:cs typeface="Calibri" panose="020F05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Cooper Hewitt" pitchFamily="2" charset="0"/>
                <a:cs typeface="Calibri" panose="020F05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Cooper Hewitt" pitchFamily="2" charset="0"/>
                <a:cs typeface="Calibri" panose="020F05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Cooper Hewitt" pitchFamily="2" charset="0"/>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2" algn="just">
              <a:buFont typeface="Wingdings" panose="05000000000000000000" pitchFamily="2" charset="2"/>
              <a:buChar char="Ø"/>
            </a:pPr>
            <a:r>
              <a:rPr lang="fr-FR" dirty="0">
                <a:latin typeface="Calibri"/>
                <a:ea typeface="Calibri"/>
                <a:cs typeface="Calibri"/>
              </a:rPr>
              <a:t> Je suis hébergeur/restaurateur, suis-je concerné par cette démarche ? </a:t>
            </a:r>
          </a:p>
          <a:p>
            <a:pPr marL="353695" lvl="2" indent="0">
              <a:buNone/>
            </a:pPr>
            <a:r>
              <a:rPr lang="fr-FR" i="1" dirty="0">
                <a:effectLst/>
                <a:latin typeface="+mn-lt"/>
              </a:rPr>
              <a:t>N’importe quel type de structure (hébergeur, musée, prestataire d’activité…) peut mettre en place un tarif bas-carbone. Pour la première année et pour assurer le bon déploiement de ce nouveau projet innovant, la communication régionale se fera uniquement sur les sites de visite, musées et prestataires d’activités et de loisirs normands. Pour autant, la possibilité de l’étendre aux hébergeurs et autres structures pourra potentiellement être envisagée dans le futur.</a:t>
            </a:r>
            <a:endParaRPr lang="fr-FR" i="1" dirty="0">
              <a:latin typeface="+mn-lt"/>
              <a:ea typeface="Calibri"/>
              <a:cs typeface="Calibri"/>
            </a:endParaRPr>
          </a:p>
          <a:p>
            <a:pPr marL="353695" lvl="2" indent="0" algn="just">
              <a:buNone/>
            </a:pPr>
            <a:endParaRPr lang="fr-FR" i="1" dirty="0">
              <a:ea typeface="Calibri"/>
            </a:endParaRPr>
          </a:p>
          <a:p>
            <a:pPr marL="1200150" lvl="2" indent="-342900" algn="just">
              <a:buFont typeface="Wingdings" panose="020B0604020202020204" pitchFamily="34" charset="0"/>
              <a:buChar char="Ø"/>
            </a:pPr>
            <a:r>
              <a:rPr lang="fr-FR" dirty="0">
                <a:latin typeface="Calibri"/>
                <a:ea typeface="Calibri"/>
                <a:cs typeface="Calibri"/>
              </a:rPr>
              <a:t>Qu’en est-il des sites gratuits ? </a:t>
            </a:r>
          </a:p>
          <a:p>
            <a:pPr marL="353695" indent="0">
              <a:buNone/>
            </a:pPr>
            <a:r>
              <a:rPr lang="fr-FR" sz="2400" i="1" dirty="0">
                <a:effectLst/>
                <a:latin typeface="Calibri"/>
                <a:ea typeface="Calibri"/>
                <a:cs typeface="Calibri"/>
              </a:rPr>
              <a:t>En ce qui concerne les sites gratuits, ils ont la possibilité de proposer des avantages aux visiteurs bas-carbone (réduction sur boutique…). Pour le </a:t>
            </a:r>
            <a:r>
              <a:rPr lang="fr-FR" sz="2400" i="1" dirty="0">
                <a:latin typeface="Calibri"/>
                <a:ea typeface="Calibri"/>
                <a:cs typeface="Calibri"/>
              </a:rPr>
              <a:t>moment, la communication régionale se concentrera sur la réduction tarifaire proposée dans les sites payants</a:t>
            </a:r>
            <a:r>
              <a:rPr lang="fr-FR" sz="2400" i="1" dirty="0">
                <a:effectLst/>
                <a:latin typeface="Calibri"/>
                <a:ea typeface="Calibri"/>
                <a:cs typeface="Calibri"/>
              </a:rPr>
              <a:t>. Néanmoins, comme pour les hébergeurs/restaurateurs, nous réfléchissons à une manière de les inclure</a:t>
            </a:r>
            <a:r>
              <a:rPr lang="fr-FR" sz="2400" i="1" dirty="0">
                <a:latin typeface="Calibri"/>
                <a:ea typeface="Calibri"/>
                <a:cs typeface="Calibri"/>
              </a:rPr>
              <a:t> plus tard. </a:t>
            </a:r>
            <a:endParaRPr lang="fr-FR" sz="2400" i="1" dirty="0">
              <a:effectLst/>
              <a:latin typeface="Calibri" panose="020F0502020204030204" pitchFamily="34" charset="0"/>
              <a:ea typeface="Calibri" panose="020F0502020204030204" pitchFamily="34" charset="0"/>
            </a:endParaRPr>
          </a:p>
          <a:p>
            <a:pPr marL="353695" lvl="2" indent="0" algn="just">
              <a:buNone/>
            </a:pPr>
            <a:endParaRPr lang="fr-FR" dirty="0">
              <a:latin typeface="Calibri"/>
              <a:ea typeface="Calibri"/>
              <a:cs typeface="Calibri"/>
            </a:endParaRPr>
          </a:p>
        </p:txBody>
      </p:sp>
    </p:spTree>
    <p:extLst>
      <p:ext uri="{BB962C8B-B14F-4D97-AF65-F5344CB8AC3E}">
        <p14:creationId xmlns:p14="http://schemas.microsoft.com/office/powerpoint/2010/main" val="3184035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Police, Graphique, logo&#10;&#10;Description générée automatiquement">
            <a:extLst>
              <a:ext uri="{FF2B5EF4-FFF2-40B4-BE49-F238E27FC236}">
                <a16:creationId xmlns:a16="http://schemas.microsoft.com/office/drawing/2014/main" id="{F7C15DCB-AE60-C35B-368A-FDF0BBF0830A}"/>
              </a:ext>
            </a:extLst>
          </p:cNvPr>
          <p:cNvPicPr>
            <a:picLocks noChangeAspect="1"/>
          </p:cNvPicPr>
          <p:nvPr/>
        </p:nvPicPr>
        <p:blipFill>
          <a:blip r:embed="rId2"/>
          <a:stretch>
            <a:fillRect/>
          </a:stretch>
        </p:blipFill>
        <p:spPr>
          <a:xfrm>
            <a:off x="428625" y="6175286"/>
            <a:ext cx="2409578" cy="682714"/>
          </a:xfrm>
          <a:prstGeom prst="rect">
            <a:avLst/>
          </a:prstGeom>
        </p:spPr>
      </p:pic>
      <p:sp>
        <p:nvSpPr>
          <p:cNvPr id="4" name="Rectangle 3">
            <a:extLst>
              <a:ext uri="{FF2B5EF4-FFF2-40B4-BE49-F238E27FC236}">
                <a16:creationId xmlns:a16="http://schemas.microsoft.com/office/drawing/2014/main" id="{CDB9C5EB-8DC6-0946-4E04-7895D04F4E1E}"/>
              </a:ext>
            </a:extLst>
          </p:cNvPr>
          <p:cNvSpPr/>
          <p:nvPr/>
        </p:nvSpPr>
        <p:spPr>
          <a:xfrm>
            <a:off x="-1" y="0"/>
            <a:ext cx="428625" cy="6858000"/>
          </a:xfrm>
          <a:prstGeom prst="rect">
            <a:avLst/>
          </a:prstGeom>
          <a:solidFill>
            <a:srgbClr val="0085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descr="Une image contenant texte, Police, logo, Graphique&#10;&#10;Description générée automatiquement">
            <a:extLst>
              <a:ext uri="{FF2B5EF4-FFF2-40B4-BE49-F238E27FC236}">
                <a16:creationId xmlns:a16="http://schemas.microsoft.com/office/drawing/2014/main" id="{EE0A1923-2BA7-0EC4-7F10-9EA73C39E044}"/>
              </a:ext>
            </a:extLst>
          </p:cNvPr>
          <p:cNvPicPr>
            <a:picLocks noChangeAspect="1"/>
          </p:cNvPicPr>
          <p:nvPr/>
        </p:nvPicPr>
        <p:blipFill>
          <a:blip r:embed="rId3"/>
          <a:stretch>
            <a:fillRect/>
          </a:stretch>
        </p:blipFill>
        <p:spPr>
          <a:xfrm>
            <a:off x="10129745" y="6137317"/>
            <a:ext cx="2062255" cy="716362"/>
          </a:xfrm>
          <a:prstGeom prst="rect">
            <a:avLst/>
          </a:prstGeom>
        </p:spPr>
      </p:pic>
      <p:sp>
        <p:nvSpPr>
          <p:cNvPr id="10" name="ZoneTexte 9">
            <a:extLst>
              <a:ext uri="{FF2B5EF4-FFF2-40B4-BE49-F238E27FC236}">
                <a16:creationId xmlns:a16="http://schemas.microsoft.com/office/drawing/2014/main" id="{1EA177B1-919A-5B64-1ACA-917A6B4A0FBC}"/>
              </a:ext>
            </a:extLst>
          </p:cNvPr>
          <p:cNvSpPr txBox="1"/>
          <p:nvPr/>
        </p:nvSpPr>
        <p:spPr>
          <a:xfrm>
            <a:off x="8972677" y="6371482"/>
            <a:ext cx="1401288" cy="287678"/>
          </a:xfrm>
          <a:prstGeom prst="rect">
            <a:avLst/>
          </a:prstGeom>
          <a:noFill/>
        </p:spPr>
        <p:txBody>
          <a:bodyPr wrap="square" rtlCol="0">
            <a:spAutoFit/>
          </a:bodyPr>
          <a:lstStyle/>
          <a:p>
            <a:r>
              <a:rPr lang="fr-FR" sz="1200"/>
              <a:t>Avec le soutien de</a:t>
            </a:r>
          </a:p>
        </p:txBody>
      </p:sp>
      <p:sp>
        <p:nvSpPr>
          <p:cNvPr id="11" name="Titre 1">
            <a:extLst>
              <a:ext uri="{FF2B5EF4-FFF2-40B4-BE49-F238E27FC236}">
                <a16:creationId xmlns:a16="http://schemas.microsoft.com/office/drawing/2014/main" id="{5CB082D2-C09A-017D-D071-F93E907AF689}"/>
              </a:ext>
            </a:extLst>
          </p:cNvPr>
          <p:cNvSpPr>
            <a:spLocks noGrp="1"/>
          </p:cNvSpPr>
          <p:nvPr/>
        </p:nvSpPr>
        <p:spPr>
          <a:xfrm>
            <a:off x="609600" y="299541"/>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i="0" kern="1200">
                <a:solidFill>
                  <a:schemeClr val="accent1"/>
                </a:solidFill>
                <a:latin typeface="Calibri" panose="020F0502020204030204" pitchFamily="34" charset="0"/>
                <a:ea typeface="Cooper Hewitt" pitchFamily="2" charset="0"/>
                <a:cs typeface="Calibri" panose="020F0502020204030204" pitchFamily="34" charset="0"/>
              </a:defRPr>
            </a:lvl1pPr>
          </a:lstStyle>
          <a:p>
            <a:r>
              <a:rPr lang="fr-FR">
                <a:solidFill>
                  <a:srgbClr val="009BA9"/>
                </a:solidFill>
                <a:latin typeface="+mn-lt"/>
                <a:cs typeface="Calibri"/>
              </a:rPr>
              <a:t>L</a:t>
            </a:r>
            <a:r>
              <a:rPr lang="fr-FR">
                <a:solidFill>
                  <a:srgbClr val="009BA9"/>
                </a:solidFill>
                <a:latin typeface="+mn-lt"/>
                <a:ea typeface="Cooper Hewitt" pitchFamily="2" charset="0"/>
                <a:cs typeface="Calibri"/>
              </a:rPr>
              <a:t>es interrogations sur le tarif bas-carbone </a:t>
            </a:r>
            <a:endParaRPr lang="fr-FR"/>
          </a:p>
        </p:txBody>
      </p:sp>
      <p:sp>
        <p:nvSpPr>
          <p:cNvPr id="12" name="Espace réservé du contenu 2">
            <a:extLst>
              <a:ext uri="{FF2B5EF4-FFF2-40B4-BE49-F238E27FC236}">
                <a16:creationId xmlns:a16="http://schemas.microsoft.com/office/drawing/2014/main" id="{F3C78602-7BC1-A2A2-5AF2-6A7DCFEC9AFC}"/>
              </a:ext>
            </a:extLst>
          </p:cNvPr>
          <p:cNvSpPr>
            <a:spLocks noGrp="1"/>
          </p:cNvSpPr>
          <p:nvPr/>
        </p:nvSpPr>
        <p:spPr>
          <a:xfrm>
            <a:off x="428624" y="1278743"/>
            <a:ext cx="11373852" cy="4942776"/>
          </a:xfrm>
          <a:prstGeom prst="rect">
            <a:avLst/>
          </a:prstGeom>
        </p:spPr>
        <p:txBody>
          <a:bodyPr vert="horz" lIns="91440" tIns="45720" rIns="91440" bIns="45720" rtlCol="0" anchor="t">
            <a:normAutofit lnSpcReduction="10000"/>
          </a:bodyPr>
          <a:lstStyle>
            <a:lvl1pPr marL="342900" indent="-342900" algn="l" defTabSz="914400" rtl="0" eaLnBrk="1" latinLnBrk="0" hangingPunct="1">
              <a:spcBef>
                <a:spcPct val="20000"/>
              </a:spcBef>
              <a:buFont typeface="Wingdings" panose="05000000000000000000" pitchFamily="2" charset="2"/>
              <a:buChar char="Ø"/>
              <a:defRPr sz="3200" kern="1200">
                <a:solidFill>
                  <a:schemeClr val="tx1"/>
                </a:solidFill>
                <a:latin typeface="Calibri" panose="020F0502020204030204" pitchFamily="34" charset="0"/>
                <a:ea typeface="Cooper Hewitt" pitchFamily="2" charset="0"/>
                <a:cs typeface="Calibri" panose="020F0502020204030204"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solidFill>
                <a:latin typeface="Calibri" panose="020F0502020204030204" pitchFamily="34" charset="0"/>
                <a:ea typeface="Cooper Hewitt" pitchFamily="2" charset="0"/>
                <a:cs typeface="Calibri" panose="020F05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Cooper Hewitt" pitchFamily="2" charset="0"/>
                <a:cs typeface="Calibri" panose="020F05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Cooper Hewitt" pitchFamily="2" charset="0"/>
                <a:cs typeface="Calibri" panose="020F05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Cooper Hewitt" pitchFamily="2" charset="0"/>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2" algn="just">
              <a:buFont typeface="Wingdings" panose="05000000000000000000" pitchFamily="2" charset="2"/>
              <a:buChar char="Ø"/>
            </a:pPr>
            <a:r>
              <a:rPr lang="fr-FR">
                <a:latin typeface="Calibri"/>
                <a:ea typeface="Calibri"/>
                <a:cs typeface="Calibri"/>
              </a:rPr>
              <a:t> Qu’en est-il des sites qui ne sont pas desservis directement par les transports publics ? </a:t>
            </a:r>
          </a:p>
          <a:p>
            <a:pPr marL="354013" lvl="2" indent="0" algn="just">
              <a:buNone/>
            </a:pPr>
            <a:r>
              <a:rPr lang="fr-FR" i="1">
                <a:latin typeface="Calibri"/>
                <a:ea typeface="Calibri"/>
                <a:cs typeface="Calibri"/>
              </a:rPr>
              <a:t>Ces sites peuvent totalement rentrer dans ce dispositif. Nous savons que tous les sites ne sont pas à proximité d’une gare ou d’arrêts de bus/car. Les visiteurs qui arrivent en train/bus et doivent ensuite faire les derniers kilomètres en voiture (ou à vélo) auront déjà décarboné une bonne partie de leur trajet. </a:t>
            </a:r>
          </a:p>
          <a:p>
            <a:pPr marL="354013" lvl="2" indent="0" algn="just">
              <a:buNone/>
            </a:pPr>
            <a:endParaRPr lang="fr-FR" i="1">
              <a:latin typeface="Calibri"/>
              <a:ea typeface="Calibri"/>
              <a:cs typeface="Calibri"/>
            </a:endParaRPr>
          </a:p>
          <a:p>
            <a:pPr marL="1254125" lvl="2" indent="-342900" algn="just">
              <a:buFont typeface="Wingdings" panose="05000000000000000000" pitchFamily="2" charset="2"/>
              <a:buChar char="Ø"/>
            </a:pPr>
            <a:r>
              <a:rPr lang="fr-FR">
                <a:latin typeface="Calibri"/>
                <a:ea typeface="Calibri"/>
                <a:cs typeface="Calibri"/>
              </a:rPr>
              <a:t>Et la logistique à l’accueil ? </a:t>
            </a:r>
          </a:p>
          <a:p>
            <a:pPr marL="354013" lvl="2" indent="0" algn="just" defTabSz="354013">
              <a:buNone/>
            </a:pPr>
            <a:r>
              <a:rPr lang="fr-FR" i="1">
                <a:latin typeface="Calibri"/>
                <a:ea typeface="Calibri"/>
                <a:cs typeface="Calibri"/>
              </a:rPr>
              <a:t>Comme n’importe quel autre tarif réduit (étudiant, chômeur…), le tarif bas-carbone requiert des justificatifs. La vérification à l’accueil sera la même que pour vos autres tarifs réduits. Et en termes de caisse, il suffira d’ajouter une touche « bas-carbone » dans le logiciel. Un « mode d’emploi » du tarif bas-carbone sera fourni avec le kit de communication pour guider le personnel à l’accueil. </a:t>
            </a:r>
          </a:p>
        </p:txBody>
      </p:sp>
    </p:spTree>
    <p:extLst>
      <p:ext uri="{BB962C8B-B14F-4D97-AF65-F5344CB8AC3E}">
        <p14:creationId xmlns:p14="http://schemas.microsoft.com/office/powerpoint/2010/main" val="389028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texte, Police, Graphique, logo&#10;&#10;Description générée automatiquement">
            <a:extLst>
              <a:ext uri="{FF2B5EF4-FFF2-40B4-BE49-F238E27FC236}">
                <a16:creationId xmlns:a16="http://schemas.microsoft.com/office/drawing/2014/main" id="{F7C15DCB-AE60-C35B-368A-FDF0BBF0830A}"/>
              </a:ext>
            </a:extLst>
          </p:cNvPr>
          <p:cNvPicPr>
            <a:picLocks noChangeAspect="1"/>
          </p:cNvPicPr>
          <p:nvPr/>
        </p:nvPicPr>
        <p:blipFill>
          <a:blip r:embed="rId2"/>
          <a:stretch>
            <a:fillRect/>
          </a:stretch>
        </p:blipFill>
        <p:spPr>
          <a:xfrm>
            <a:off x="428625" y="6175286"/>
            <a:ext cx="2409578" cy="682714"/>
          </a:xfrm>
          <a:prstGeom prst="rect">
            <a:avLst/>
          </a:prstGeom>
        </p:spPr>
      </p:pic>
      <p:sp>
        <p:nvSpPr>
          <p:cNvPr id="4" name="Rectangle 3">
            <a:extLst>
              <a:ext uri="{FF2B5EF4-FFF2-40B4-BE49-F238E27FC236}">
                <a16:creationId xmlns:a16="http://schemas.microsoft.com/office/drawing/2014/main" id="{CDB9C5EB-8DC6-0946-4E04-7895D04F4E1E}"/>
              </a:ext>
            </a:extLst>
          </p:cNvPr>
          <p:cNvSpPr/>
          <p:nvPr/>
        </p:nvSpPr>
        <p:spPr>
          <a:xfrm>
            <a:off x="-1" y="0"/>
            <a:ext cx="428625" cy="6858000"/>
          </a:xfrm>
          <a:prstGeom prst="rect">
            <a:avLst/>
          </a:prstGeom>
          <a:solidFill>
            <a:srgbClr val="00854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descr="Une image contenant texte, Police, logo, Graphique&#10;&#10;Description générée automatiquement">
            <a:extLst>
              <a:ext uri="{FF2B5EF4-FFF2-40B4-BE49-F238E27FC236}">
                <a16:creationId xmlns:a16="http://schemas.microsoft.com/office/drawing/2014/main" id="{EE0A1923-2BA7-0EC4-7F10-9EA73C39E044}"/>
              </a:ext>
            </a:extLst>
          </p:cNvPr>
          <p:cNvPicPr>
            <a:picLocks noChangeAspect="1"/>
          </p:cNvPicPr>
          <p:nvPr/>
        </p:nvPicPr>
        <p:blipFill>
          <a:blip r:embed="rId3"/>
          <a:stretch>
            <a:fillRect/>
          </a:stretch>
        </p:blipFill>
        <p:spPr>
          <a:xfrm>
            <a:off x="10129745" y="6137317"/>
            <a:ext cx="2062255" cy="716362"/>
          </a:xfrm>
          <a:prstGeom prst="rect">
            <a:avLst/>
          </a:prstGeom>
        </p:spPr>
      </p:pic>
      <p:sp>
        <p:nvSpPr>
          <p:cNvPr id="10" name="ZoneTexte 9">
            <a:extLst>
              <a:ext uri="{FF2B5EF4-FFF2-40B4-BE49-F238E27FC236}">
                <a16:creationId xmlns:a16="http://schemas.microsoft.com/office/drawing/2014/main" id="{1EA177B1-919A-5B64-1ACA-917A6B4A0FBC}"/>
              </a:ext>
            </a:extLst>
          </p:cNvPr>
          <p:cNvSpPr txBox="1"/>
          <p:nvPr/>
        </p:nvSpPr>
        <p:spPr>
          <a:xfrm>
            <a:off x="8972677" y="6371482"/>
            <a:ext cx="1401288" cy="287678"/>
          </a:xfrm>
          <a:prstGeom prst="rect">
            <a:avLst/>
          </a:prstGeom>
          <a:noFill/>
        </p:spPr>
        <p:txBody>
          <a:bodyPr wrap="square" rtlCol="0">
            <a:spAutoFit/>
          </a:bodyPr>
          <a:lstStyle/>
          <a:p>
            <a:r>
              <a:rPr lang="fr-FR" sz="1200"/>
              <a:t>Avec le soutien de</a:t>
            </a:r>
          </a:p>
        </p:txBody>
      </p:sp>
      <p:sp>
        <p:nvSpPr>
          <p:cNvPr id="11" name="Titre 1">
            <a:extLst>
              <a:ext uri="{FF2B5EF4-FFF2-40B4-BE49-F238E27FC236}">
                <a16:creationId xmlns:a16="http://schemas.microsoft.com/office/drawing/2014/main" id="{5CB082D2-C09A-017D-D071-F93E907AF689}"/>
              </a:ext>
            </a:extLst>
          </p:cNvPr>
          <p:cNvSpPr>
            <a:spLocks noGrp="1"/>
          </p:cNvSpPr>
          <p:nvPr/>
        </p:nvSpPr>
        <p:spPr>
          <a:xfrm>
            <a:off x="609600" y="299541"/>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i="0" kern="1200">
                <a:solidFill>
                  <a:schemeClr val="accent1"/>
                </a:solidFill>
                <a:latin typeface="Calibri" panose="020F0502020204030204" pitchFamily="34" charset="0"/>
                <a:ea typeface="Cooper Hewitt" pitchFamily="2" charset="0"/>
                <a:cs typeface="Calibri" panose="020F0502020204030204" pitchFamily="34" charset="0"/>
              </a:defRPr>
            </a:lvl1pPr>
          </a:lstStyle>
          <a:p>
            <a:r>
              <a:rPr lang="fr-FR">
                <a:solidFill>
                  <a:srgbClr val="009BA9"/>
                </a:solidFill>
                <a:latin typeface="+mn-lt"/>
                <a:cs typeface="Calibri"/>
              </a:rPr>
              <a:t>L</a:t>
            </a:r>
            <a:r>
              <a:rPr lang="fr-FR">
                <a:solidFill>
                  <a:srgbClr val="009BA9"/>
                </a:solidFill>
                <a:latin typeface="+mn-lt"/>
                <a:ea typeface="Cooper Hewitt" pitchFamily="2" charset="0"/>
                <a:cs typeface="Calibri"/>
              </a:rPr>
              <a:t>es interrogations sur le tarif bas-carbone </a:t>
            </a:r>
            <a:endParaRPr lang="fr-FR"/>
          </a:p>
        </p:txBody>
      </p:sp>
      <p:sp>
        <p:nvSpPr>
          <p:cNvPr id="12" name="Espace réservé du contenu 2">
            <a:extLst>
              <a:ext uri="{FF2B5EF4-FFF2-40B4-BE49-F238E27FC236}">
                <a16:creationId xmlns:a16="http://schemas.microsoft.com/office/drawing/2014/main" id="{F3C78602-7BC1-A2A2-5AF2-6A7DCFEC9AFC}"/>
              </a:ext>
            </a:extLst>
          </p:cNvPr>
          <p:cNvSpPr>
            <a:spLocks noGrp="1"/>
          </p:cNvSpPr>
          <p:nvPr/>
        </p:nvSpPr>
        <p:spPr>
          <a:xfrm>
            <a:off x="609600" y="1490943"/>
            <a:ext cx="11373852" cy="4597971"/>
          </a:xfrm>
          <a:prstGeom prst="rect">
            <a:avLst/>
          </a:prstGeom>
        </p:spPr>
        <p:txBody>
          <a:bodyPr vert="horz" lIns="91440" tIns="45720" rIns="91440" bIns="45720" rtlCol="0" anchor="t">
            <a:normAutofit fontScale="92500" lnSpcReduction="10000"/>
          </a:bodyPr>
          <a:lstStyle>
            <a:lvl1pPr marL="342900" indent="-342900" algn="l" defTabSz="914400" rtl="0" eaLnBrk="1" latinLnBrk="0" hangingPunct="1">
              <a:spcBef>
                <a:spcPct val="20000"/>
              </a:spcBef>
              <a:buFont typeface="Wingdings" panose="05000000000000000000" pitchFamily="2" charset="2"/>
              <a:buChar char="Ø"/>
              <a:defRPr sz="3200" kern="1200">
                <a:solidFill>
                  <a:schemeClr val="tx1"/>
                </a:solidFill>
                <a:latin typeface="Calibri" panose="020F0502020204030204" pitchFamily="34" charset="0"/>
                <a:ea typeface="Cooper Hewitt" pitchFamily="2" charset="0"/>
                <a:cs typeface="Calibri" panose="020F0502020204030204"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solidFill>
                <a:latin typeface="Calibri" panose="020F0502020204030204" pitchFamily="34" charset="0"/>
                <a:ea typeface="Cooper Hewitt" pitchFamily="2" charset="0"/>
                <a:cs typeface="Calibri" panose="020F05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Cooper Hewitt" pitchFamily="2" charset="0"/>
                <a:cs typeface="Calibri" panose="020F05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Cooper Hewitt" pitchFamily="2" charset="0"/>
                <a:cs typeface="Calibri" panose="020F05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Cooper Hewitt" pitchFamily="2" charset="0"/>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2" algn="just">
              <a:buFont typeface="Wingdings" panose="05000000000000000000" pitchFamily="2" charset="2"/>
              <a:buChar char="Ø"/>
            </a:pPr>
            <a:r>
              <a:rPr lang="fr-FR">
                <a:latin typeface="Calibri"/>
                <a:ea typeface="Calibri"/>
                <a:cs typeface="Calibri"/>
              </a:rPr>
              <a:t> Qu’en est-il des visiteurs à pied (randonneurs, piétons) ? </a:t>
            </a:r>
          </a:p>
          <a:p>
            <a:pPr marL="354013" lvl="2" indent="0" algn="just">
              <a:buNone/>
            </a:pPr>
            <a:r>
              <a:rPr lang="fr-FR" b="0" i="1" u="none" strike="noStrike">
                <a:solidFill>
                  <a:srgbClr val="000000"/>
                </a:solidFill>
                <a:effectLst/>
                <a:latin typeface="Calibri" panose="020F0502020204030204" pitchFamily="34" charset="0"/>
              </a:rPr>
              <a:t>Ils ne sont pas inclus dans le projet de tarif bas carbone en raison de la difficulté à vérifier leur arrivée à pied. </a:t>
            </a:r>
          </a:p>
          <a:p>
            <a:pPr marL="354013" lvl="2" indent="0" algn="just">
              <a:buNone/>
            </a:pPr>
            <a:endParaRPr lang="fr-FR" i="1">
              <a:solidFill>
                <a:srgbClr val="000000"/>
              </a:solidFill>
              <a:ea typeface="Calibri"/>
            </a:endParaRPr>
          </a:p>
          <a:p>
            <a:pPr lvl="2" algn="just">
              <a:buFont typeface="Wingdings" panose="05000000000000000000" pitchFamily="2" charset="2"/>
              <a:buChar char="Ø"/>
            </a:pPr>
            <a:r>
              <a:rPr lang="fr-FR" b="0" u="none" strike="noStrike">
                <a:solidFill>
                  <a:srgbClr val="000000"/>
                </a:solidFill>
                <a:effectLst/>
                <a:latin typeface="Calibri"/>
                <a:ea typeface="Calibri"/>
                <a:cs typeface="Calibri"/>
              </a:rPr>
              <a:t>Puis-je proposer un autre justificatif que la photo pour le vélo ? </a:t>
            </a:r>
          </a:p>
          <a:p>
            <a:pPr marL="354013" lvl="2" indent="0" algn="just">
              <a:buNone/>
            </a:pPr>
            <a:r>
              <a:rPr lang="fr-FR" i="1">
                <a:solidFill>
                  <a:srgbClr val="000000"/>
                </a:solidFill>
                <a:ea typeface="Calibri"/>
              </a:rPr>
              <a:t>Pour le vélo, nous proposons l’option de la photo du visiteur avec son vélo devant le site. Pour autant, nous laissons à la structure le soin de choisir le justificatif qui lui semble le plus pertinent (ex : casque de vélo). </a:t>
            </a:r>
          </a:p>
          <a:p>
            <a:pPr marL="354013" lvl="2" indent="0" algn="just">
              <a:buNone/>
            </a:pPr>
            <a:endParaRPr lang="fr-FR" i="1">
              <a:solidFill>
                <a:srgbClr val="000000"/>
              </a:solidFill>
              <a:ea typeface="Calibri"/>
            </a:endParaRPr>
          </a:p>
          <a:p>
            <a:pPr marL="1165225" lvl="2" indent="-342900" algn="just">
              <a:buFont typeface="Wingdings" panose="05000000000000000000" pitchFamily="2" charset="2"/>
              <a:buChar char="Ø"/>
            </a:pPr>
            <a:r>
              <a:rPr lang="fr-FR">
                <a:solidFill>
                  <a:srgbClr val="000000"/>
                </a:solidFill>
                <a:ea typeface="Calibri"/>
              </a:rPr>
              <a:t>Et mon chiffre d’affaires ? </a:t>
            </a:r>
          </a:p>
          <a:p>
            <a:pPr marL="354013" lvl="2" indent="0" algn="just">
              <a:buNone/>
            </a:pPr>
            <a:r>
              <a:rPr lang="fr-FR" i="1">
                <a:solidFill>
                  <a:srgbClr val="000000"/>
                </a:solidFill>
                <a:ea typeface="Calibri"/>
              </a:rPr>
              <a:t>Le but du tarif bas-carbone est d’attirer une nouvelle cible de visiteurs, plus sensible à la cause environnementale, et donc d’accroître votre chiffre d’affaires. Tout en diminuant les émissions carbones de votre structure, vous continuerez d’engendrer du trafic sur votre site. </a:t>
            </a:r>
          </a:p>
          <a:p>
            <a:pPr marL="354013" lvl="2" indent="0" algn="just">
              <a:buNone/>
            </a:pPr>
            <a:endParaRPr lang="fr-FR" i="1">
              <a:solidFill>
                <a:srgbClr val="000000"/>
              </a:solidFill>
              <a:ea typeface="Calibri"/>
            </a:endParaRPr>
          </a:p>
          <a:p>
            <a:pPr marL="354013" lvl="2" indent="0" algn="just">
              <a:buNone/>
            </a:pPr>
            <a:endParaRPr lang="fr-FR" i="1">
              <a:ea typeface="Calibri"/>
            </a:endParaRPr>
          </a:p>
        </p:txBody>
      </p:sp>
    </p:spTree>
    <p:extLst>
      <p:ext uri="{BB962C8B-B14F-4D97-AF65-F5344CB8AC3E}">
        <p14:creationId xmlns:p14="http://schemas.microsoft.com/office/powerpoint/2010/main" val="2508803108"/>
      </p:ext>
    </p:extLst>
  </p:cSld>
  <p:clrMapOvr>
    <a:masterClrMapping/>
  </p:clrMapOvr>
</p:sld>
</file>

<file path=ppt/theme/theme1.xml><?xml version="1.0" encoding="utf-8"?>
<a:theme xmlns:a="http://schemas.openxmlformats.org/drawingml/2006/main" name="Modèle PowerPoint 2016">
  <a:themeElements>
    <a:clrScheme name="CRT Normandie 2018">
      <a:dk1>
        <a:sysClr val="windowText" lastClr="000000"/>
      </a:dk1>
      <a:lt1>
        <a:sysClr val="window" lastClr="FFFFFF"/>
      </a:lt1>
      <a:dk2>
        <a:srgbClr val="44546A"/>
      </a:dk2>
      <a:lt2>
        <a:srgbClr val="E7E6E6"/>
      </a:lt2>
      <a:accent1>
        <a:srgbClr val="009BA9"/>
      </a:accent1>
      <a:accent2>
        <a:srgbClr val="80BA27"/>
      </a:accent2>
      <a:accent3>
        <a:srgbClr val="FF0066"/>
      </a:accent3>
      <a:accent4>
        <a:srgbClr val="FFC000"/>
      </a:accent4>
      <a:accent5>
        <a:srgbClr val="7030A0"/>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èle POWERPOINT 2018 sans Cooper Hewit" id="{C9AF2E73-545D-4341-AED4-24E10CABBC91}" vid="{59CC8ABD-91C9-4CC5-8512-8BB28D5B42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56bc18-6150-44e2-a017-92e5e7b83ead">
      <Terms xmlns="http://schemas.microsoft.com/office/infopath/2007/PartnerControls"/>
    </lcf76f155ced4ddcb4097134ff3c332f>
    <TaxCatchAll xmlns="870535e2-b6fb-43df-8c66-9f3b51c9ab1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727134B6633A4B9DBB4528E832AD4A" ma:contentTypeVersion="16" ma:contentTypeDescription="Crée un document." ma:contentTypeScope="" ma:versionID="37ce0595609871b12c3a63aba2f2203d">
  <xsd:schema xmlns:xsd="http://www.w3.org/2001/XMLSchema" xmlns:xs="http://www.w3.org/2001/XMLSchema" xmlns:p="http://schemas.microsoft.com/office/2006/metadata/properties" xmlns:ns2="ec56bc18-6150-44e2-a017-92e5e7b83ead" xmlns:ns3="870535e2-b6fb-43df-8c66-9f3b51c9ab17" targetNamespace="http://schemas.microsoft.com/office/2006/metadata/properties" ma:root="true" ma:fieldsID="8d338e64e4fd572928b9a2e716fa5a66" ns2:_="" ns3:_="">
    <xsd:import namespace="ec56bc18-6150-44e2-a017-92e5e7b83ead"/>
    <xsd:import namespace="870535e2-b6fb-43df-8c66-9f3b51c9ab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56bc18-6150-44e2-a017-92e5e7b83e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6176eeb8-30ef-408f-adfd-826260e5593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0535e2-b6fb-43df-8c66-9f3b51c9ab17"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8c1b948a-d033-44d0-bace-89c58f0edb38}" ma:internalName="TaxCatchAll" ma:showField="CatchAllData" ma:web="870535e2-b6fb-43df-8c66-9f3b51c9ab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F00AC0-1034-4C87-9F50-CF9378CF5786}">
  <ds:schemaRefs>
    <ds:schemaRef ds:uri="870535e2-b6fb-43df-8c66-9f3b51c9ab17"/>
    <ds:schemaRef ds:uri="ec56bc18-6150-44e2-a017-92e5e7b83ea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15E729B-5260-4025-A320-BA4C9FC3E614}">
  <ds:schemaRefs>
    <ds:schemaRef ds:uri="870535e2-b6fb-43df-8c66-9f3b51c9ab17"/>
    <ds:schemaRef ds:uri="ec56bc18-6150-44e2-a017-92e5e7b83e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849EF16-2225-4616-B6FD-51B2A69300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822</Words>
  <Application>Microsoft Office PowerPoint</Application>
  <PresentationFormat>Widescreen</PresentationFormat>
  <Paragraphs>69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Modèle PowerPoint 2016</vt:lpstr>
      <vt:lpstr>Les WEBINAIRES  DU TOURISME NORMAND </vt:lpstr>
      <vt:lpstr>PowerPoint Presentation</vt:lpstr>
      <vt:lpstr>PowerPoint Presentation</vt:lpstr>
      <vt:lpstr>En résumé</vt:lpstr>
      <vt:lpstr>Sites engagés et prochaines étapes </vt:lpstr>
      <vt:lpstr>Le retour de Calvados Expérience</vt:lpstr>
      <vt:lpstr>PowerPoint Presentation</vt:lpstr>
      <vt:lpstr>PowerPoint Presentation</vt:lpstr>
      <vt:lpstr>PowerPoint Presentation</vt:lpstr>
      <vt:lpstr>PowerPoint Presentation</vt:lpstr>
      <vt:lpstr>Merci de votre attention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Marie-Anais Thierry</dc:creator>
  <cp:lastModifiedBy>Emilie URSULE</cp:lastModifiedBy>
  <cp:revision>59</cp:revision>
  <cp:lastPrinted>2023-04-25T09:12:21Z</cp:lastPrinted>
  <dcterms:created xsi:type="dcterms:W3CDTF">2022-11-03T10:23:56Z</dcterms:created>
  <dcterms:modified xsi:type="dcterms:W3CDTF">2024-02-09T10:03:55Z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0x010100FA727134B6633A4B9DBB4528E832AD4A</vt:lpwstr>
  </property>
  <property fmtid="{D5CDD505-2E9C-101B-9397-08002B2CF9AE}" pid="3" name="MediaServiceImageTags">
    <vt:lpwstr/>
  </property>
</Properties>
</file>